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9" d="100"/>
          <a:sy n="49" d="100"/>
        </p:scale>
        <p:origin x="1392" y="60"/>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4483429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Shape 11"/>
          <p:cNvSpPr>
            <a:spLocks noGrp="1"/>
          </p:cNvSpPr>
          <p:nvPr>
            <p:ph type="title"/>
          </p:nvPr>
        </p:nvSpPr>
        <p:spPr>
          <a:xfrm>
            <a:off x="355600" y="2044700"/>
            <a:ext cx="12293600" cy="3238500"/>
          </a:xfrm>
          <a:prstGeom prst="rect">
            <a:avLst/>
          </a:prstGeom>
        </p:spPr>
        <p:txBody>
          <a:bodyPr anchor="b"/>
          <a:lstStyle/>
          <a:p>
            <a:r>
              <a:t>Texto del título</a:t>
            </a:r>
          </a:p>
        </p:txBody>
      </p:sp>
      <p:sp>
        <p:nvSpPr>
          <p:cNvPr id="12" name="Shape 12"/>
          <p:cNvSpPr>
            <a:spLocks noGrp="1"/>
          </p:cNvSpPr>
          <p:nvPr>
            <p:ph type="body" sz="quarter" idx="1"/>
          </p:nvPr>
        </p:nvSpPr>
        <p:spPr>
          <a:xfrm>
            <a:off x="355600" y="5270500"/>
            <a:ext cx="12293600" cy="12954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Nivel de texto 1</a:t>
            </a:r>
          </a:p>
          <a:p>
            <a:pPr lvl="1"/>
            <a:r>
              <a:t>Nivel de texto 2</a:t>
            </a:r>
          </a:p>
          <a:p>
            <a:pPr lvl="2"/>
            <a:r>
              <a:t>Nivel de texto 3</a:t>
            </a:r>
          </a:p>
          <a:p>
            <a:pPr lvl="3"/>
            <a:r>
              <a:t>Nivel de texto 4</a:t>
            </a:r>
          </a:p>
          <a:p>
            <a:pPr lvl="4"/>
            <a:r>
              <a:t>Nivel de texto 5</a:t>
            </a:r>
          </a:p>
        </p:txBody>
      </p:sp>
      <p:sp>
        <p:nvSpPr>
          <p:cNvPr id="13" name="Shape 1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5689600"/>
            <a:ext cx="10464800" cy="508000"/>
          </a:xfrm>
          <a:prstGeom prst="rect">
            <a:avLst/>
          </a:prstGeom>
        </p:spPr>
        <p:txBody>
          <a:bodyPr anchor="t">
            <a:spAutoFit/>
          </a:bodyPr>
          <a:lstStyle>
            <a:lvl1pPr marL="0" indent="0" algn="ctr">
              <a:spcBef>
                <a:spcPts val="0"/>
              </a:spcBef>
              <a:buSzTx/>
              <a:buNone/>
              <a:defRPr sz="2800"/>
            </a:lvl1pPr>
          </a:lstStyle>
          <a:p>
            <a:r>
              <a:t>– Juan López</a:t>
            </a:r>
          </a:p>
        </p:txBody>
      </p:sp>
      <p:sp>
        <p:nvSpPr>
          <p:cNvPr id="94" name="Shape 94"/>
          <p:cNvSpPr>
            <a:spLocks noGrp="1"/>
          </p:cNvSpPr>
          <p:nvPr>
            <p:ph type="body" sz="quarter" idx="14"/>
          </p:nvPr>
        </p:nvSpPr>
        <p:spPr>
          <a:xfrm>
            <a:off x="1270000" y="4152900"/>
            <a:ext cx="10464800" cy="647700"/>
          </a:xfrm>
          <a:prstGeom prst="rect">
            <a:avLst/>
          </a:prstGeom>
        </p:spPr>
        <p:txBody>
          <a:bodyPr>
            <a:spAutoFit/>
          </a:bodyPr>
          <a:lstStyle>
            <a:lvl1pPr marL="0" indent="0" algn="ctr">
              <a:spcBef>
                <a:spcPts val="0"/>
              </a:spcBef>
              <a:buSzTx/>
              <a:buNone/>
            </a:lvl1pPr>
          </a:lstStyle>
          <a:p>
            <a:r>
              <a:t>“Escribir una cita aquí”</a:t>
            </a:r>
          </a:p>
        </p:txBody>
      </p:sp>
      <p:sp>
        <p:nvSpPr>
          <p:cNvPr id="95" name="Shape 9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346200" y="520700"/>
            <a:ext cx="10388600" cy="5860236"/>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908800"/>
            <a:ext cx="10464800" cy="1282700"/>
          </a:xfrm>
          <a:prstGeom prst="rect">
            <a:avLst/>
          </a:prstGeom>
        </p:spPr>
        <p:txBody>
          <a:bodyPr/>
          <a:lstStyle/>
          <a:p>
            <a:r>
              <a:t>Texto del título</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Nivel de texto 1</a:t>
            </a:r>
          </a:p>
          <a:p>
            <a:pPr lvl="1"/>
            <a:r>
              <a:t>Nivel de texto 2</a:t>
            </a:r>
          </a:p>
          <a:p>
            <a:pPr lvl="2"/>
            <a:r>
              <a:t>Nivel de texto 3</a:t>
            </a:r>
          </a:p>
          <a:p>
            <a:pPr lvl="3"/>
            <a:r>
              <a:t>Nivel de texto 4</a:t>
            </a:r>
          </a:p>
          <a:p>
            <a:pPr lvl="4"/>
            <a:r>
              <a:t>Nivel de texto 5</a:t>
            </a:r>
          </a:p>
        </p:txBody>
      </p:sp>
      <p:sp>
        <p:nvSpPr>
          <p:cNvPr id="23" name="Shape 2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30" name="Shape 30"/>
          <p:cNvSpPr>
            <a:spLocks noGrp="1"/>
          </p:cNvSpPr>
          <p:nvPr>
            <p:ph type="title"/>
          </p:nvPr>
        </p:nvSpPr>
        <p:spPr>
          <a:xfrm>
            <a:off x="355600" y="3251200"/>
            <a:ext cx="12293600" cy="3238500"/>
          </a:xfrm>
          <a:prstGeom prst="rect">
            <a:avLst/>
          </a:prstGeom>
        </p:spPr>
        <p:txBody>
          <a:bodyPr/>
          <a:lstStyle/>
          <a:p>
            <a:r>
              <a:t>Texto del título</a:t>
            </a:r>
          </a:p>
        </p:txBody>
      </p:sp>
      <p:sp>
        <p:nvSpPr>
          <p:cNvPr id="31" name="Shape 31"/>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05600" y="609600"/>
            <a:ext cx="5359400" cy="77597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355600" y="1016000"/>
            <a:ext cx="5892800" cy="3886200"/>
          </a:xfrm>
          <a:prstGeom prst="rect">
            <a:avLst/>
          </a:prstGeom>
        </p:spPr>
        <p:txBody>
          <a:bodyPr anchor="b"/>
          <a:lstStyle/>
          <a:p>
            <a:r>
              <a:t>Texto del título</a:t>
            </a:r>
          </a:p>
        </p:txBody>
      </p:sp>
      <p:sp>
        <p:nvSpPr>
          <p:cNvPr id="40" name="Shape 40"/>
          <p:cNvSpPr>
            <a:spLocks noGrp="1"/>
          </p:cNvSpPr>
          <p:nvPr>
            <p:ph type="body" sz="quarter" idx="1"/>
          </p:nvPr>
        </p:nvSpPr>
        <p:spPr>
          <a:xfrm>
            <a:off x="355600" y="4889500"/>
            <a:ext cx="5892800" cy="38862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Nivel de texto 1</a:t>
            </a:r>
          </a:p>
          <a:p>
            <a:pPr lvl="1"/>
            <a:r>
              <a:t>Nivel de texto 2</a:t>
            </a:r>
          </a:p>
          <a:p>
            <a:pPr lvl="2"/>
            <a:r>
              <a:t>Nivel de texto 3</a:t>
            </a:r>
          </a:p>
          <a:p>
            <a:pPr lvl="3"/>
            <a:r>
              <a:t>Nivel de texto 4</a:t>
            </a:r>
          </a:p>
          <a:p>
            <a:pPr lvl="4"/>
            <a:r>
              <a:t>Nivel de texto 5</a:t>
            </a:r>
          </a:p>
        </p:txBody>
      </p:sp>
      <p:sp>
        <p:nvSpPr>
          <p:cNvPr id="41" name="Shape 41"/>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Texto del título</a:t>
            </a:r>
          </a:p>
        </p:txBody>
      </p:sp>
      <p:sp>
        <p:nvSpPr>
          <p:cNvPr id="49" name="Shape 49"/>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Texto del título</a:t>
            </a:r>
          </a:p>
        </p:txBody>
      </p:sp>
      <p:sp>
        <p:nvSpPr>
          <p:cNvPr id="57" name="Shape 57"/>
          <p:cNvSpPr>
            <a:spLocks noGrp="1"/>
          </p:cNvSpPr>
          <p:nvPr>
            <p:ph type="body" idx="1"/>
          </p:nvPr>
        </p:nvSpPr>
        <p:spPr>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r>
              <a:t>Nivel de texto 1</a:t>
            </a:r>
          </a:p>
          <a:p>
            <a:pPr lvl="1"/>
            <a:r>
              <a:t>Nivel de texto 2</a:t>
            </a:r>
          </a:p>
          <a:p>
            <a:pPr lvl="2"/>
            <a:r>
              <a:t>Nivel de texto 3</a:t>
            </a:r>
          </a:p>
          <a:p>
            <a:pPr lvl="3"/>
            <a:r>
              <a:t>Nivel de texto 4</a:t>
            </a:r>
          </a:p>
          <a:p>
            <a:pPr lvl="4"/>
            <a:r>
              <a:t>Nivel de texto 5</a:t>
            </a:r>
          </a:p>
        </p:txBody>
      </p:sp>
      <p:sp>
        <p:nvSpPr>
          <p:cNvPr id="58" name="Shape 58"/>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870700" y="2781300"/>
            <a:ext cx="5283200" cy="61849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Texto del título</a:t>
            </a:r>
          </a:p>
        </p:txBody>
      </p:sp>
      <p:sp>
        <p:nvSpPr>
          <p:cNvPr id="67" name="Shape 67"/>
          <p:cNvSpPr>
            <a:spLocks noGrp="1"/>
          </p:cNvSpPr>
          <p:nvPr>
            <p:ph type="body" sz="half" idx="1"/>
          </p:nvPr>
        </p:nvSpPr>
        <p:spPr>
          <a:xfrm>
            <a:off x="355600" y="2730500"/>
            <a:ext cx="5892800" cy="6299200"/>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68" name="Shape 68"/>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75" name="Shape 75"/>
          <p:cNvSpPr>
            <a:spLocks noGrp="1"/>
          </p:cNvSpPr>
          <p:nvPr>
            <p:ph type="body" idx="1"/>
          </p:nvPr>
        </p:nvSpPr>
        <p:spPr>
          <a:xfrm>
            <a:off x="762000" y="762000"/>
            <a:ext cx="11468100" cy="8216900"/>
          </a:xfrm>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r>
              <a:t>Nivel de texto 1</a:t>
            </a:r>
          </a:p>
          <a:p>
            <a:pPr lvl="1"/>
            <a:r>
              <a:t>Nivel de texto 2</a:t>
            </a:r>
          </a:p>
          <a:p>
            <a:pPr lvl="2"/>
            <a:r>
              <a:t>Nivel de texto 3</a:t>
            </a:r>
          </a:p>
          <a:p>
            <a:pPr lvl="3"/>
            <a:r>
              <a:t>Nivel de texto 4</a:t>
            </a:r>
          </a:p>
          <a:p>
            <a:pPr lvl="4"/>
            <a:r>
              <a:t>Nivel de texto 5</a:t>
            </a:r>
          </a:p>
        </p:txBody>
      </p:sp>
      <p:sp>
        <p:nvSpPr>
          <p:cNvPr id="76" name="Shape 76"/>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654800" y="5029200"/>
            <a:ext cx="5803900" cy="42164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664613" y="508000"/>
            <a:ext cx="5803901" cy="4216400"/>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533400" y="508000"/>
            <a:ext cx="5808231" cy="8737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Texto del título</a:t>
            </a:r>
          </a:p>
        </p:txBody>
      </p:sp>
      <p:sp>
        <p:nvSpPr>
          <p:cNvPr id="3" name="Shape 3"/>
          <p:cNvSpPr>
            <a:spLocks noGrp="1"/>
          </p:cNvSpPr>
          <p:nvPr>
            <p:ph type="body" idx="1"/>
          </p:nvPr>
        </p:nvSpPr>
        <p:spPr>
          <a:xfrm>
            <a:off x="355600" y="2730500"/>
            <a:ext cx="12293600" cy="6299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4" name="Shape 4"/>
          <p:cNvSpPr>
            <a:spLocks noGrp="1"/>
          </p:cNvSpPr>
          <p:nvPr>
            <p:ph type="sldNum" sz="quarter" idx="2"/>
          </p:nvPr>
        </p:nvSpPr>
        <p:spPr>
          <a:xfrm>
            <a:off x="6324599" y="9271000"/>
            <a:ext cx="342901" cy="355600"/>
          </a:xfrm>
          <a:prstGeom prst="rect">
            <a:avLst/>
          </a:prstGeom>
          <a:ln w="12700">
            <a:miter lim="400000"/>
          </a:ln>
        </p:spPr>
        <p:txBody>
          <a:bodyPr wrap="none" lIns="50800" tIns="50800" rIns="50800" bIns="50800">
            <a:spAutoFit/>
          </a:bodyPr>
          <a:lstStyle>
            <a:lvl1pPr>
              <a:defRPr sz="1800"/>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9pPr>
    </p:titleStyle>
    <p:bodyStyle>
      <a:lvl1pPr marL="4318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1pPr>
      <a:lvl2pPr marL="8636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2pPr>
      <a:lvl3pPr marL="12954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3pPr>
      <a:lvl4pPr marL="17272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4pPr>
      <a:lvl5pPr marL="21590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5pPr>
      <a:lvl6pPr marL="25908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6pPr>
      <a:lvl7pPr marL="30226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7pPr>
      <a:lvl8pPr marL="34544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8pPr>
      <a:lvl9pPr marL="3886200" marR="0" indent="-431800" algn="l" defTabSz="584200"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xfrm>
            <a:off x="684609" y="1498600"/>
            <a:ext cx="11635582" cy="3663405"/>
          </a:xfrm>
          <a:prstGeom prst="rect">
            <a:avLst/>
          </a:prstGeom>
          <a:ln w="9525">
            <a:round/>
          </a:ln>
        </p:spPr>
        <p:txBody>
          <a:bodyPr/>
          <a:lstStyle/>
          <a:p>
            <a:pPr defTabSz="274574">
              <a:defRPr sz="3384"/>
            </a:pPr>
            <a:endParaRPr/>
          </a:p>
          <a:p>
            <a:pPr defTabSz="274574">
              <a:defRPr sz="3384"/>
            </a:pPr>
            <a:endParaRPr/>
          </a:p>
          <a:p>
            <a:pPr defTabSz="274574">
              <a:defRPr sz="3384">
                <a:solidFill>
                  <a:srgbClr val="399D87"/>
                </a:solidFill>
                <a:latin typeface="Gill Sans SemiBold"/>
                <a:ea typeface="Gill Sans SemiBold"/>
                <a:cs typeface="Gill Sans SemiBold"/>
                <a:sym typeface="Gill Sans SemiBold"/>
              </a:defRPr>
            </a:pPr>
            <a:r>
              <a:t>16 Congreso de Derecho Financiero</a:t>
            </a:r>
          </a:p>
          <a:p>
            <a:pPr defTabSz="274574">
              <a:defRPr sz="3384">
                <a:solidFill>
                  <a:srgbClr val="399D87"/>
                </a:solidFill>
                <a:latin typeface="Gill Sans SemiBold"/>
                <a:ea typeface="Gill Sans SemiBold"/>
                <a:cs typeface="Gill Sans SemiBold"/>
                <a:sym typeface="Gill Sans SemiBold"/>
              </a:defRPr>
            </a:pPr>
            <a:r>
              <a:t>Entorno jurídico a la Vanguardia</a:t>
            </a:r>
          </a:p>
          <a:p>
            <a:pPr defTabSz="274574">
              <a:defRPr sz="3384">
                <a:solidFill>
                  <a:srgbClr val="399D87"/>
                </a:solidFill>
                <a:latin typeface="Gill Sans SemiBold"/>
                <a:ea typeface="Gill Sans SemiBold"/>
                <a:cs typeface="Gill Sans SemiBold"/>
                <a:sym typeface="Gill Sans SemiBold"/>
              </a:defRPr>
            </a:pPr>
            <a:r>
              <a:t>Asobancaria Colombia</a:t>
            </a:r>
          </a:p>
          <a:p>
            <a:pPr defTabSz="274574">
              <a:defRPr sz="3384">
                <a:solidFill>
                  <a:srgbClr val="399D87"/>
                </a:solidFill>
                <a:latin typeface="Gill Sans SemiBold"/>
                <a:ea typeface="Gill Sans SemiBold"/>
                <a:cs typeface="Gill Sans SemiBold"/>
                <a:sym typeface="Gill Sans SemiBold"/>
              </a:defRPr>
            </a:pPr>
            <a:r>
              <a:t>17 y 18 de agosto de 2017</a:t>
            </a:r>
          </a:p>
        </p:txBody>
      </p:sp>
      <p:sp>
        <p:nvSpPr>
          <p:cNvPr id="120" name="Shape 120"/>
          <p:cNvSpPr>
            <a:spLocks noGrp="1"/>
          </p:cNvSpPr>
          <p:nvPr>
            <p:ph type="subTitle" sz="quarter" idx="1"/>
          </p:nvPr>
        </p:nvSpPr>
        <p:spPr>
          <a:xfrm>
            <a:off x="596900" y="6214020"/>
            <a:ext cx="12293600" cy="1494880"/>
          </a:xfrm>
          <a:prstGeom prst="rect">
            <a:avLst/>
          </a:prstGeom>
        </p:spPr>
        <p:txBody>
          <a:bodyPr>
            <a:normAutofit lnSpcReduction="10000"/>
          </a:bodyPr>
          <a:lstStyle/>
          <a:p>
            <a:pPr defTabSz="496570">
              <a:defRPr sz="6035">
                <a:solidFill>
                  <a:srgbClr val="FF2600"/>
                </a:solidFill>
                <a:latin typeface="Gill Sans SemiBold"/>
                <a:ea typeface="Gill Sans SemiBold"/>
                <a:cs typeface="Gill Sans SemiBold"/>
                <a:sym typeface="Gill Sans SemiBold"/>
              </a:defRPr>
            </a:pPr>
            <a:r>
              <a:t>Derecho en el nuevo paradigma</a:t>
            </a:r>
          </a:p>
          <a:p>
            <a:pPr defTabSz="496570">
              <a:defRPr sz="3230">
                <a:solidFill>
                  <a:srgbClr val="FF2600"/>
                </a:solidFill>
              </a:defRPr>
            </a:pPr>
            <a:r>
              <a:t>Juan Diego Castro Fernández  </a:t>
            </a:r>
            <a:r>
              <a:rPr>
                <a:latin typeface="Gill Sans SemiBold"/>
                <a:ea typeface="Gill Sans SemiBold"/>
                <a:cs typeface="Gill Sans SemiBold"/>
                <a:sym typeface="Gill Sans SemiBold"/>
              </a:rPr>
              <a:t>COSTA RICA</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body" idx="14"/>
          </p:nvPr>
        </p:nvSpPr>
        <p:spPr>
          <a:xfrm>
            <a:off x="1701229" y="5194299"/>
            <a:ext cx="9827321" cy="3378201"/>
          </a:xfrm>
          <a:prstGeom prst="rect">
            <a:avLst/>
          </a:prstGeom>
        </p:spPr>
        <p:txBody>
          <a:bodyPr/>
          <a:lstStyle/>
          <a:p>
            <a:r>
              <a:t>“Cuando dos personas hablan, en realidad hablan seis personas: Las dos personas que hablan, el que creemos que somos, el que cree que es el otro, aquel que creemos que es el otro, aquel que el otro cree que somos.”    </a:t>
            </a:r>
          </a:p>
          <a:p>
            <a:r>
              <a:t>Karl Jung</a:t>
            </a:r>
          </a:p>
        </p:txBody>
      </p:sp>
      <p:pic>
        <p:nvPicPr>
          <p:cNvPr id="149" name="download.jpg"/>
          <p:cNvPicPr>
            <a:picLocks noChangeAspect="1"/>
          </p:cNvPicPr>
          <p:nvPr/>
        </p:nvPicPr>
        <p:blipFill>
          <a:blip r:embed="rId2">
            <a:extLst/>
          </a:blip>
          <a:stretch>
            <a:fillRect/>
          </a:stretch>
        </p:blipFill>
        <p:spPr>
          <a:xfrm>
            <a:off x="3755725" y="1142900"/>
            <a:ext cx="5493350" cy="3455182"/>
          </a:xfrm>
          <a:prstGeom prst="rect">
            <a:avLst/>
          </a:prstGeom>
          <a:ln w="12700">
            <a:miter lim="400000"/>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lumillas.jp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xfrm>
            <a:off x="1765347" y="2178996"/>
            <a:ext cx="8835979" cy="3535905"/>
          </a:xfrm>
          <a:prstGeom prst="rect">
            <a:avLst/>
          </a:prstGeom>
        </p:spPr>
      </p:pic>
      <p:sp>
        <p:nvSpPr>
          <p:cNvPr id="152" name="Shape 152"/>
          <p:cNvSpPr>
            <a:spLocks noGrp="1"/>
          </p:cNvSpPr>
          <p:nvPr>
            <p:ph type="title"/>
          </p:nvPr>
        </p:nvSpPr>
        <p:spPr>
          <a:xfrm>
            <a:off x="3292002" y="190659"/>
            <a:ext cx="5892800" cy="2727639"/>
          </a:xfrm>
          <a:prstGeom prst="rect">
            <a:avLst/>
          </a:prstGeom>
        </p:spPr>
        <p:txBody>
          <a:bodyPr>
            <a:normAutofit/>
          </a:bodyPr>
          <a:lstStyle/>
          <a:p>
            <a:pPr defTabSz="578358">
              <a:defRPr sz="7128"/>
            </a:pPr>
            <a:r>
              <a:rPr sz="6000" dirty="0"/>
              <a:t>la </a:t>
            </a:r>
            <a:r>
              <a:rPr sz="6000" dirty="0" err="1"/>
              <a:t>escritURA</a:t>
            </a:r>
            <a:endParaRPr sz="6000" dirty="0"/>
          </a:p>
          <a:p>
            <a:pPr defTabSz="578358">
              <a:defRPr sz="7128"/>
            </a:pPr>
            <a:endParaRPr sz="6000" dirty="0"/>
          </a:p>
        </p:txBody>
      </p:sp>
      <p:sp>
        <p:nvSpPr>
          <p:cNvPr id="153" name="Shape 153"/>
          <p:cNvSpPr>
            <a:spLocks noGrp="1"/>
          </p:cNvSpPr>
          <p:nvPr>
            <p:ph type="body" sz="quarter" idx="1"/>
          </p:nvPr>
        </p:nvSpPr>
        <p:spPr>
          <a:xfrm>
            <a:off x="1028700" y="6557069"/>
            <a:ext cx="10220127" cy="2329062"/>
          </a:xfrm>
          <a:prstGeom prst="rect">
            <a:avLst/>
          </a:prstGeom>
        </p:spPr>
        <p:txBody>
          <a:bodyPr>
            <a:normAutofit lnSpcReduction="10000"/>
          </a:bodyPr>
          <a:lstStyle/>
          <a:p>
            <a:pPr defTabSz="479044">
              <a:defRPr sz="3116"/>
            </a:pPr>
            <a:r>
              <a:t>El estilete, el cálamo, la pluma, la pluma de fuente, la máquina de escribir, la imprenta, la computadora personal, internet,  los teléfonos inteligentes.</a:t>
            </a:r>
          </a:p>
          <a:p>
            <a:pPr defTabSz="479044">
              <a:defRPr sz="3116"/>
            </a:pPr>
            <a:r>
              <a:t>El basalto, la arcilla, el cuero, el papiro, el papel, la pantalla de rayos catódicos, la pantalla de plasma…</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xfrm>
            <a:off x="584200" y="-12700"/>
            <a:ext cx="12293600" cy="2438400"/>
          </a:xfrm>
          <a:prstGeom prst="rect">
            <a:avLst/>
          </a:prstGeom>
        </p:spPr>
        <p:txBody>
          <a:bodyPr/>
          <a:lstStyle/>
          <a:p>
            <a:r>
              <a:t>la ley  y la escritura</a:t>
            </a:r>
          </a:p>
        </p:txBody>
      </p:sp>
      <p:sp>
        <p:nvSpPr>
          <p:cNvPr id="156" name="Shape 156"/>
          <p:cNvSpPr>
            <a:spLocks noGrp="1"/>
          </p:cNvSpPr>
          <p:nvPr>
            <p:ph type="body" sz="half" idx="1"/>
          </p:nvPr>
        </p:nvSpPr>
        <p:spPr>
          <a:xfrm>
            <a:off x="1270000" y="2539524"/>
            <a:ext cx="6930232" cy="6299201"/>
          </a:xfrm>
          <a:prstGeom prst="rect">
            <a:avLst/>
          </a:prstGeom>
        </p:spPr>
        <p:txBody>
          <a:bodyPr>
            <a:normAutofit lnSpcReduction="10000"/>
          </a:bodyPr>
          <a:lstStyle/>
          <a:p>
            <a:pPr marL="364489" indent="-364489" defTabSz="408940">
              <a:lnSpc>
                <a:spcPct val="100000"/>
              </a:lnSpc>
              <a:spcBef>
                <a:spcPts val="3200"/>
              </a:spcBef>
              <a:defRPr sz="3220"/>
            </a:pPr>
            <a:r>
              <a:t>1750 a. C.  Mesopotamia </a:t>
            </a:r>
          </a:p>
          <a:p>
            <a:pPr marL="364489" indent="-364489" defTabSz="408940">
              <a:lnSpc>
                <a:spcPct val="100000"/>
              </a:lnSpc>
              <a:spcBef>
                <a:spcPts val="3200"/>
              </a:spcBef>
              <a:defRPr sz="3220">
                <a:latin typeface="Gill Sans SemiBold"/>
                <a:ea typeface="Gill Sans SemiBold"/>
                <a:cs typeface="Gill Sans SemiBold"/>
                <a:sym typeface="Gill Sans SemiBold"/>
              </a:defRPr>
            </a:pPr>
            <a:r>
              <a:t>Código de Hammurabi</a:t>
            </a:r>
          </a:p>
          <a:p>
            <a:pPr marL="728979" lvl="1" indent="-364489" defTabSz="408940">
              <a:spcBef>
                <a:spcPts val="3200"/>
              </a:spcBef>
              <a:defRPr sz="3220"/>
            </a:pPr>
            <a:r>
              <a:t>Fue escrito por el rey de Babilonia Hammurabi</a:t>
            </a:r>
          </a:p>
          <a:p>
            <a:pPr marL="728979" lvl="1" indent="-364489" defTabSz="408940">
              <a:spcBef>
                <a:spcPts val="3200"/>
              </a:spcBef>
              <a:defRPr sz="3220"/>
            </a:pPr>
            <a:r>
              <a:t>Ley del Talión</a:t>
            </a:r>
          </a:p>
          <a:p>
            <a:pPr marL="728979" lvl="1" indent="-364489" defTabSz="408940">
              <a:spcBef>
                <a:spcPts val="3200"/>
              </a:spcBef>
              <a:defRPr sz="3220"/>
            </a:pPr>
            <a:r>
              <a:t>Principio de presunción de inocencia</a:t>
            </a:r>
          </a:p>
          <a:p>
            <a:pPr marL="728979" lvl="1" indent="-364489" defTabSz="408940">
              <a:spcBef>
                <a:spcPts val="3200"/>
              </a:spcBef>
              <a:defRPr sz="3220"/>
            </a:pPr>
            <a:r>
              <a:t>Oportunidad de aportar pruebas</a:t>
            </a:r>
          </a:p>
        </p:txBody>
      </p:sp>
      <p:pic>
        <p:nvPicPr>
          <p:cNvPr id="157" name="Codigo Hamurabi.jpg"/>
          <p:cNvPicPr>
            <a:picLocks noChangeAspect="1"/>
          </p:cNvPicPr>
          <p:nvPr/>
        </p:nvPicPr>
        <p:blipFill>
          <a:blip r:embed="rId2">
            <a:extLst/>
          </a:blip>
          <a:stretch>
            <a:fillRect/>
          </a:stretch>
        </p:blipFill>
        <p:spPr>
          <a:xfrm>
            <a:off x="8957002" y="2400273"/>
            <a:ext cx="2404973" cy="6577704"/>
          </a:xfrm>
          <a:prstGeom prst="rect">
            <a:avLst/>
          </a:prstGeom>
          <a:ln w="12700">
            <a:miter lim="400000"/>
          </a:ln>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prstGeom prst="rect">
            <a:avLst/>
          </a:prstGeom>
        </p:spPr>
        <p:txBody>
          <a:bodyPr/>
          <a:lstStyle/>
          <a:p>
            <a:r>
              <a:t>la ley  y la escritura</a:t>
            </a:r>
          </a:p>
        </p:txBody>
      </p:sp>
      <p:sp>
        <p:nvSpPr>
          <p:cNvPr id="160" name="Shape 160"/>
          <p:cNvSpPr>
            <a:spLocks noGrp="1"/>
          </p:cNvSpPr>
          <p:nvPr>
            <p:ph type="body" sz="quarter" idx="1"/>
          </p:nvPr>
        </p:nvSpPr>
        <p:spPr>
          <a:xfrm>
            <a:off x="875306" y="7182172"/>
            <a:ext cx="11838782" cy="1883470"/>
          </a:xfrm>
          <a:prstGeom prst="rect">
            <a:avLst/>
          </a:prstGeom>
        </p:spPr>
        <p:txBody>
          <a:bodyPr>
            <a:normAutofit fontScale="92500" lnSpcReduction="10000"/>
          </a:bodyPr>
          <a:lstStyle>
            <a:lvl1pPr marL="406145" indent="-406145" defTabSz="455675">
              <a:spcBef>
                <a:spcPts val="3500"/>
              </a:spcBef>
              <a:defRPr sz="3587"/>
            </a:lvl1pPr>
          </a:lstStyle>
          <a:p>
            <a:r>
              <a:t>400 a. C.  China.  Usaban la tinta negra (atramentum) con la cual escribían con plumas o pinceles y estaba compuesta de negro de humo y goma. </a:t>
            </a:r>
          </a:p>
        </p:txBody>
      </p:sp>
      <p:pic>
        <p:nvPicPr>
          <p:cNvPr id="161" name="primer Impreso chino.jpg"/>
          <p:cNvPicPr>
            <a:picLocks noChangeAspect="1"/>
          </p:cNvPicPr>
          <p:nvPr/>
        </p:nvPicPr>
        <p:blipFill>
          <a:blip r:embed="rId2">
            <a:extLst/>
          </a:blip>
          <a:stretch>
            <a:fillRect/>
          </a:stretch>
        </p:blipFill>
        <p:spPr>
          <a:xfrm>
            <a:off x="3160937" y="2526633"/>
            <a:ext cx="6276526" cy="4324920"/>
          </a:xfrm>
          <a:prstGeom prst="rect">
            <a:avLst/>
          </a:prstGeom>
          <a:ln w="12700">
            <a:miter lim="400000"/>
          </a:ln>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prstGeom prst="rect">
            <a:avLst/>
          </a:prstGeom>
        </p:spPr>
        <p:txBody>
          <a:bodyPr/>
          <a:lstStyle/>
          <a:p>
            <a:r>
              <a:t>la tinta y la firma</a:t>
            </a:r>
          </a:p>
        </p:txBody>
      </p:sp>
      <p:pic>
        <p:nvPicPr>
          <p:cNvPr id="164" name="pasted-image.jpg"/>
          <p:cNvPicPr>
            <a:picLocks noChangeAspect="1"/>
          </p:cNvPicPr>
          <p:nvPr/>
        </p:nvPicPr>
        <p:blipFill>
          <a:blip r:embed="rId2">
            <a:extLst/>
          </a:blip>
          <a:stretch>
            <a:fillRect/>
          </a:stretch>
        </p:blipFill>
        <p:spPr>
          <a:xfrm>
            <a:off x="8549630" y="3829744"/>
            <a:ext cx="3503573" cy="4701569"/>
          </a:xfrm>
          <a:prstGeom prst="rect">
            <a:avLst/>
          </a:prstGeom>
          <a:ln w="12700">
            <a:miter lim="400000"/>
          </a:ln>
        </p:spPr>
      </p:pic>
      <p:sp>
        <p:nvSpPr>
          <p:cNvPr id="165" name="Shape 165"/>
          <p:cNvSpPr>
            <a:spLocks noGrp="1"/>
          </p:cNvSpPr>
          <p:nvPr>
            <p:ph type="body" sz="half" idx="1"/>
          </p:nvPr>
        </p:nvSpPr>
        <p:spPr>
          <a:xfrm>
            <a:off x="1511300" y="2730500"/>
            <a:ext cx="6493768" cy="6299200"/>
          </a:xfrm>
          <a:prstGeom prst="rect">
            <a:avLst/>
          </a:prstGeom>
        </p:spPr>
        <p:txBody>
          <a:bodyPr>
            <a:normAutofit fontScale="92500" lnSpcReduction="10000"/>
          </a:bodyPr>
          <a:lstStyle>
            <a:lvl1pPr marL="442595" indent="-442595" defTabSz="496570">
              <a:spcBef>
                <a:spcPts val="3900"/>
              </a:spcBef>
              <a:defRPr sz="3910"/>
            </a:lvl1pPr>
          </a:lstStyle>
          <a:p>
            <a:r>
              <a:t>Siglo IV. Imperio Romano Bizantino firmaban sus edictos con una tinta purpúrea muy costosa (sacrum encaustum) hecha con una secreción de la glándula hipobranquial del murex, un género de molusco gasterópodo que producía la púrpura. </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prstGeom prst="rect">
            <a:avLst/>
          </a:prstGeom>
        </p:spPr>
        <p:txBody>
          <a:bodyPr/>
          <a:lstStyle/>
          <a:p>
            <a:r>
              <a:t>DE LA PLUMA </a:t>
            </a:r>
          </a:p>
          <a:p>
            <a:r>
              <a:t>DE AVE A LA DE METAL</a:t>
            </a:r>
          </a:p>
        </p:txBody>
      </p:sp>
      <p:sp>
        <p:nvSpPr>
          <p:cNvPr id="168" name="Shape 168"/>
          <p:cNvSpPr>
            <a:spLocks noGrp="1"/>
          </p:cNvSpPr>
          <p:nvPr>
            <p:ph type="body" sz="half" idx="1"/>
          </p:nvPr>
        </p:nvSpPr>
        <p:spPr>
          <a:xfrm>
            <a:off x="5372100" y="3136900"/>
            <a:ext cx="6556822" cy="6299200"/>
          </a:xfrm>
          <a:prstGeom prst="rect">
            <a:avLst/>
          </a:prstGeom>
        </p:spPr>
        <p:txBody>
          <a:bodyPr>
            <a:normAutofit fontScale="92500" lnSpcReduction="10000"/>
          </a:bodyPr>
          <a:lstStyle/>
          <a:p>
            <a:pPr marL="505079" indent="-505079" defTabSz="566674">
              <a:spcBef>
                <a:spcPts val="4400"/>
              </a:spcBef>
              <a:defRPr sz="3395"/>
            </a:pPr>
            <a:r>
              <a:t>Siglos VI al XIX. Las plumas de ave fueron el principal instrumento de escritura.  Las mejores estaban hechas con plumas de ganso o de cisne.</a:t>
            </a:r>
          </a:p>
          <a:p>
            <a:pPr marL="505079" indent="-505079" defTabSz="566674">
              <a:spcBef>
                <a:spcPts val="4400"/>
              </a:spcBef>
              <a:defRPr sz="3395"/>
            </a:pPr>
            <a:r>
              <a:t>La pluma de metal, primero patentada en Estados Unidos en 1810, y posteriormente producidas en masa en los años 1860.</a:t>
            </a:r>
          </a:p>
        </p:txBody>
      </p:sp>
      <p:pic>
        <p:nvPicPr>
          <p:cNvPr id="169" name="Estiletes.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1318964" y="3408994"/>
            <a:ext cx="3155058" cy="5297741"/>
          </a:xfrm>
          <a:prstGeom prst="rect">
            <a:avLst/>
          </a:prstGeom>
          <a:ln w="12700">
            <a:miter lim="400000"/>
          </a:ln>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tintero 1.jpg"/>
          <p:cNvPicPr>
            <a:picLocks noChangeAspect="1"/>
          </p:cNvPicPr>
          <p:nvPr/>
        </p:nvPicPr>
        <p:blipFill>
          <a:blip r:embed="rId2">
            <a:extLst/>
          </a:blip>
          <a:stretch>
            <a:fillRect/>
          </a:stretch>
        </p:blipFill>
        <p:spPr>
          <a:xfrm>
            <a:off x="873291" y="1207301"/>
            <a:ext cx="6908658" cy="5840398"/>
          </a:xfrm>
          <a:prstGeom prst="rect">
            <a:avLst/>
          </a:prstGeom>
          <a:ln w="12700">
            <a:miter lim="400000"/>
          </a:ln>
        </p:spPr>
      </p:pic>
      <p:sp>
        <p:nvSpPr>
          <p:cNvPr id="172" name="Shape 172"/>
          <p:cNvSpPr>
            <a:spLocks noGrp="1"/>
          </p:cNvSpPr>
          <p:nvPr>
            <p:ph type="subTitle" sz="quarter" idx="1"/>
          </p:nvPr>
        </p:nvSpPr>
        <p:spPr>
          <a:xfrm>
            <a:off x="5672732" y="4958953"/>
            <a:ext cx="6342361" cy="3132535"/>
          </a:xfrm>
          <a:prstGeom prst="rect">
            <a:avLst/>
          </a:prstGeom>
          <a:solidFill>
            <a:srgbClr val="808785"/>
          </a:solidFill>
        </p:spPr>
        <p:txBody>
          <a:bodyPr>
            <a:normAutofit lnSpcReduction="10000"/>
          </a:bodyPr>
          <a:lstStyle/>
          <a:p>
            <a:pPr>
              <a:defRPr sz="3600">
                <a:solidFill>
                  <a:srgbClr val="FFFFFF"/>
                </a:solidFill>
              </a:defRPr>
            </a:pPr>
            <a:endParaRPr/>
          </a:p>
          <a:p>
            <a:pPr>
              <a:defRPr sz="3600">
                <a:solidFill>
                  <a:srgbClr val="FFFFFF"/>
                </a:solidFill>
              </a:defRPr>
            </a:pPr>
            <a:r>
              <a:t>«Bajo el Imperio de los grandes hombres la pluma es más poderosa que la espada»  </a:t>
            </a:r>
          </a:p>
          <a:p>
            <a:pPr>
              <a:defRPr sz="3600">
                <a:solidFill>
                  <a:srgbClr val="FFFFFF"/>
                </a:solidFill>
              </a:defRPr>
            </a:pPr>
            <a:r>
              <a:t>Edward George Bulwer, Escritor</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prstGeom prst="rect">
            <a:avLst/>
          </a:prstGeom>
        </p:spPr>
        <p:txBody>
          <a:bodyPr/>
          <a:lstStyle/>
          <a:p>
            <a:r>
              <a:t>LA PLUMA DE FUENTE</a:t>
            </a:r>
          </a:p>
        </p:txBody>
      </p:sp>
      <p:sp>
        <p:nvSpPr>
          <p:cNvPr id="175" name="Shape 175"/>
          <p:cNvSpPr>
            <a:spLocks noGrp="1"/>
          </p:cNvSpPr>
          <p:nvPr>
            <p:ph type="body" sz="half" idx="1"/>
          </p:nvPr>
        </p:nvSpPr>
        <p:spPr>
          <a:xfrm>
            <a:off x="1079500" y="3045990"/>
            <a:ext cx="4920705" cy="5668220"/>
          </a:xfrm>
          <a:prstGeom prst="rect">
            <a:avLst/>
          </a:prstGeom>
        </p:spPr>
        <p:txBody>
          <a:bodyPr>
            <a:normAutofit fontScale="92500" lnSpcReduction="10000"/>
          </a:bodyPr>
          <a:lstStyle/>
          <a:p>
            <a:pPr marL="343662" indent="-343662" defTabSz="385572">
              <a:spcBef>
                <a:spcPts val="3000"/>
              </a:spcBef>
              <a:defRPr sz="3036"/>
            </a:pPr>
            <a:r>
              <a:t>1883 Nace la primera pluma estilográfica, la Waterman´s Ideal Fountain Pen. </a:t>
            </a:r>
          </a:p>
          <a:p>
            <a:pPr marL="343662" indent="-343662" defTabSz="385572">
              <a:spcBef>
                <a:spcPts val="3000"/>
              </a:spcBef>
              <a:defRPr sz="3036"/>
            </a:pPr>
            <a:r>
              <a:t>1893. George S. Parker mejoró el alimentador, reproduciendo el arte de Waterman de no manchar el papel, más el añadido de mantener el estilo con los dedos sin manchas de tinta.</a:t>
            </a:r>
          </a:p>
        </p:txBody>
      </p:sp>
      <p:pic>
        <p:nvPicPr>
          <p:cNvPr id="176" name="anuncio pluma.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70248" y="3304054"/>
            <a:ext cx="5074975" cy="5152092"/>
          </a:xfrm>
          <a:prstGeom prst="rect">
            <a:avLst/>
          </a:prstGeom>
          <a:ln w="12700">
            <a:miter lim="400000"/>
          </a:ln>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title"/>
          </p:nvPr>
        </p:nvSpPr>
        <p:spPr>
          <a:xfrm>
            <a:off x="825500" y="-165100"/>
            <a:ext cx="12293600" cy="2438400"/>
          </a:xfrm>
          <a:prstGeom prst="rect">
            <a:avLst/>
          </a:prstGeom>
        </p:spPr>
        <p:txBody>
          <a:bodyPr/>
          <a:lstStyle>
            <a:lvl1pPr>
              <a:defRPr sz="5600"/>
            </a:lvl1pPr>
          </a:lstStyle>
          <a:p>
            <a:r>
              <a:t>Lex Duodecim Tabularum,  Primera ley escrita en Roma</a:t>
            </a:r>
          </a:p>
        </p:txBody>
      </p:sp>
      <p:sp>
        <p:nvSpPr>
          <p:cNvPr id="179" name="Shape 179"/>
          <p:cNvSpPr>
            <a:spLocks noGrp="1"/>
          </p:cNvSpPr>
          <p:nvPr>
            <p:ph type="body" idx="1"/>
          </p:nvPr>
        </p:nvSpPr>
        <p:spPr>
          <a:xfrm>
            <a:off x="355600" y="1251396"/>
            <a:ext cx="12293600" cy="4367561"/>
          </a:xfrm>
          <a:prstGeom prst="rect">
            <a:avLst/>
          </a:prstGeom>
        </p:spPr>
        <p:txBody>
          <a:bodyPr>
            <a:normAutofit fontScale="92500"/>
          </a:bodyPr>
          <a:lstStyle/>
          <a:p>
            <a:pPr marL="213486" indent="-213486" defTabSz="239522">
              <a:spcBef>
                <a:spcPts val="1800"/>
              </a:spcBef>
              <a:defRPr sz="1886">
                <a:latin typeface="Gill Sans SemiBold"/>
                <a:ea typeface="Gill Sans SemiBold"/>
                <a:cs typeface="Gill Sans SemiBold"/>
                <a:sym typeface="Gill Sans SemiBold"/>
              </a:defRPr>
            </a:pPr>
            <a:endParaRPr/>
          </a:p>
          <a:p>
            <a:pPr marL="426973" lvl="1" indent="-213486" defTabSz="239522">
              <a:spcBef>
                <a:spcPts val="1800"/>
              </a:spcBef>
              <a:defRPr sz="1886"/>
            </a:pPr>
            <a:r>
              <a:t>Redactadas entre 451 y 449 a.C.</a:t>
            </a:r>
          </a:p>
          <a:p>
            <a:pPr marL="426973" lvl="1" indent="-213486" defTabSz="239522">
              <a:spcBef>
                <a:spcPts val="1800"/>
              </a:spcBef>
              <a:defRPr sz="1886"/>
            </a:pPr>
            <a:r>
              <a:t>Plasma por escrito en plena República Romana, de una forma legal y jurídica un antiguo derecho consuetudinario, ya existente en tiempos pasados para la convivencia entre patricios y plebeyos, igualando sus derechos, a propuesta de Terentilo Arsa sobre el año 462 a.C, siendo la primera ley de derecho público y privado del que se tenga noticia.</a:t>
            </a:r>
          </a:p>
          <a:p>
            <a:pPr marL="426973" lvl="1" indent="-213486" defTabSz="239522">
              <a:spcBef>
                <a:spcPts val="1800"/>
              </a:spcBef>
              <a:defRPr sz="1886"/>
            </a:pPr>
            <a:r>
              <a:t>El galo Brenno, conquistó Etruria, entró en Roma en el año 387 a.C, saqueándola e incendiándola, por lo que las “Leyes de las Doce Tablas” escritas en madera y expuestas en el Foro Romano, desaparecieron, se dice que volvieron a escribirse sobre unas tablas de piedra, una vez pasada la razia de Brenno</a:t>
            </a:r>
          </a:p>
          <a:p>
            <a:pPr marL="426973" lvl="1" indent="-213486" defTabSz="239522">
              <a:spcBef>
                <a:spcPts val="1800"/>
              </a:spcBef>
              <a:defRPr sz="1886"/>
            </a:pPr>
            <a:r>
              <a:t>Admite la ley del talión y la pena de muerte para el ladrón de mieses... A partir de la Ley de las Doce Tablas, el fas (lo lícito) y el ius (lo justo) se disocian y el Derecho comienza un proceso de secularización.</a:t>
            </a:r>
          </a:p>
        </p:txBody>
      </p:sp>
      <p:pic>
        <p:nvPicPr>
          <p:cNvPr id="180" name="Tablillas Roma.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59664" y="5977833"/>
            <a:ext cx="8285472" cy="2754952"/>
          </a:xfrm>
          <a:prstGeom prst="rect">
            <a:avLst/>
          </a:prstGeom>
          <a:ln w="12700">
            <a:miter lim="400000"/>
          </a:ln>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nvPr>
        </p:nvSpPr>
        <p:spPr>
          <a:prstGeom prst="rect">
            <a:avLst/>
          </a:prstGeom>
        </p:spPr>
        <p:txBody>
          <a:bodyPr/>
          <a:lstStyle/>
          <a:p>
            <a:r>
              <a:t>LA IMPRENTA</a:t>
            </a:r>
          </a:p>
        </p:txBody>
      </p:sp>
      <p:sp>
        <p:nvSpPr>
          <p:cNvPr id="183" name="Shape 183"/>
          <p:cNvSpPr>
            <a:spLocks noGrp="1"/>
          </p:cNvSpPr>
          <p:nvPr>
            <p:ph type="body" sz="half" idx="1"/>
          </p:nvPr>
        </p:nvSpPr>
        <p:spPr>
          <a:xfrm>
            <a:off x="1219200" y="2514748"/>
            <a:ext cx="6532513" cy="6299201"/>
          </a:xfrm>
          <a:prstGeom prst="rect">
            <a:avLst/>
          </a:prstGeom>
        </p:spPr>
        <p:txBody>
          <a:bodyPr>
            <a:normAutofit fontScale="92500"/>
          </a:bodyPr>
          <a:lstStyle/>
          <a:p>
            <a:pPr marL="333247" indent="-333247" defTabSz="373887">
              <a:spcBef>
                <a:spcPts val="2900"/>
              </a:spcBef>
              <a:defRPr sz="2943"/>
            </a:pPr>
            <a:r>
              <a:t>China. Bi Sheng, entre 1041 y 1048.</a:t>
            </a:r>
          </a:p>
          <a:p>
            <a:pPr marL="333247" indent="-333247" defTabSz="373887">
              <a:spcBef>
                <a:spcPts val="2900"/>
              </a:spcBef>
              <a:defRPr sz="2943"/>
            </a:pPr>
            <a:r>
              <a:t>Primer sistema de imprenta de tipos móviles, a base de complejas piezas de porcelana en las que se tallaban los caracteres chinos. </a:t>
            </a:r>
          </a:p>
          <a:p>
            <a:pPr marL="333247" indent="-333247" defTabSz="373887">
              <a:spcBef>
                <a:spcPts val="2900"/>
              </a:spcBef>
              <a:defRPr sz="2943"/>
            </a:pPr>
            <a:r>
              <a:t>Papel de arroz</a:t>
            </a:r>
          </a:p>
          <a:p>
            <a:pPr marL="333247" indent="-333247" defTabSz="373887">
              <a:spcBef>
                <a:spcPts val="2900"/>
              </a:spcBef>
              <a:defRPr sz="2943"/>
            </a:pPr>
            <a:r>
              <a:t>1234. Corea.  Dinastía Koryo. Crearon un juego de tipos móviles de metal que se anticipó a la imprenta moderna, pero lo usaron raramente</a:t>
            </a:r>
          </a:p>
        </p:txBody>
      </p:sp>
      <p:pic>
        <p:nvPicPr>
          <p:cNvPr id="184" name="pasted-image.jpe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8228329" y="3154842"/>
            <a:ext cx="3908208" cy="4412067"/>
          </a:xfrm>
          <a:prstGeom prst="rect">
            <a:avLst/>
          </a:prstGeom>
          <a:ln w="12700">
            <a:miter lim="400000"/>
          </a:ln>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subTitle" sz="half" idx="1"/>
          </p:nvPr>
        </p:nvSpPr>
        <p:spPr>
          <a:xfrm>
            <a:off x="1243806" y="1531638"/>
            <a:ext cx="9132591" cy="5491731"/>
          </a:xfrm>
          <a:prstGeom prst="rect">
            <a:avLst/>
          </a:prstGeom>
          <a:solidFill>
            <a:srgbClr val="AB1802"/>
          </a:solidFill>
        </p:spPr>
        <p:txBody>
          <a:bodyPr/>
          <a:lstStyle/>
          <a:p>
            <a:pPr defTabSz="455675">
              <a:defRPr sz="3587">
                <a:solidFill>
                  <a:srgbClr val="FFFFFF"/>
                </a:solidFill>
              </a:defRPr>
            </a:pPr>
            <a:endParaRPr dirty="0"/>
          </a:p>
          <a:p>
            <a:pPr defTabSz="455675">
              <a:defRPr sz="3587">
                <a:solidFill>
                  <a:srgbClr val="FFFFFF"/>
                </a:solidFill>
              </a:defRPr>
            </a:pPr>
            <a:r>
              <a:rPr dirty="0"/>
              <a:t>“</a:t>
            </a:r>
            <a:r>
              <a:rPr dirty="0" err="1"/>
              <a:t>Es</a:t>
            </a:r>
            <a:r>
              <a:rPr dirty="0"/>
              <a:t> mi </a:t>
            </a:r>
            <a:r>
              <a:rPr dirty="0" err="1"/>
              <a:t>creencia</a:t>
            </a:r>
            <a:r>
              <a:rPr dirty="0"/>
              <a:t> personal que </a:t>
            </a:r>
            <a:r>
              <a:rPr dirty="0" err="1"/>
              <a:t>estamos</a:t>
            </a:r>
            <a:r>
              <a:rPr dirty="0"/>
              <a:t> </a:t>
            </a:r>
            <a:r>
              <a:rPr dirty="0" err="1"/>
              <a:t>en</a:t>
            </a:r>
            <a:r>
              <a:rPr dirty="0"/>
              <a:t> un </a:t>
            </a:r>
            <a:r>
              <a:rPr dirty="0" err="1"/>
              <a:t>punto</a:t>
            </a:r>
            <a:r>
              <a:rPr dirty="0"/>
              <a:t> </a:t>
            </a:r>
            <a:r>
              <a:rPr dirty="0" err="1"/>
              <a:t>en</a:t>
            </a:r>
            <a:r>
              <a:rPr dirty="0"/>
              <a:t> el </a:t>
            </a:r>
            <a:r>
              <a:rPr dirty="0" err="1"/>
              <a:t>tiempo</a:t>
            </a:r>
            <a:r>
              <a:rPr dirty="0"/>
              <a:t> </a:t>
            </a:r>
            <a:r>
              <a:rPr dirty="0" err="1"/>
              <a:t>cuando</a:t>
            </a:r>
            <a:r>
              <a:rPr dirty="0"/>
              <a:t> </a:t>
            </a:r>
            <a:r>
              <a:rPr dirty="0" err="1"/>
              <a:t>una</a:t>
            </a:r>
            <a:r>
              <a:rPr dirty="0"/>
              <a:t> era de 400 </a:t>
            </a:r>
            <a:r>
              <a:rPr dirty="0" err="1"/>
              <a:t>años</a:t>
            </a:r>
            <a:r>
              <a:rPr dirty="0"/>
              <a:t> </a:t>
            </a:r>
            <a:r>
              <a:rPr dirty="0" err="1"/>
              <a:t>está</a:t>
            </a:r>
            <a:r>
              <a:rPr dirty="0"/>
              <a:t> </a:t>
            </a:r>
            <a:r>
              <a:rPr dirty="0" err="1"/>
              <a:t>muriendo</a:t>
            </a:r>
            <a:r>
              <a:rPr dirty="0"/>
              <a:t> y </a:t>
            </a:r>
            <a:r>
              <a:rPr dirty="0" err="1"/>
              <a:t>otra</a:t>
            </a:r>
            <a:r>
              <a:rPr dirty="0"/>
              <a:t> </a:t>
            </a:r>
            <a:r>
              <a:rPr dirty="0" err="1"/>
              <a:t>luchando</a:t>
            </a:r>
            <a:r>
              <a:rPr dirty="0"/>
              <a:t> </a:t>
            </a:r>
            <a:r>
              <a:rPr dirty="0" err="1"/>
              <a:t>por</a:t>
            </a:r>
            <a:r>
              <a:rPr dirty="0"/>
              <a:t> </a:t>
            </a:r>
            <a:r>
              <a:rPr dirty="0" err="1"/>
              <a:t>nacer</a:t>
            </a:r>
            <a:r>
              <a:rPr dirty="0"/>
              <a:t>; un </a:t>
            </a:r>
            <a:r>
              <a:rPr dirty="0" err="1"/>
              <a:t>cambio</a:t>
            </a:r>
            <a:r>
              <a:rPr dirty="0"/>
              <a:t> </a:t>
            </a:r>
            <a:r>
              <a:rPr dirty="0" err="1"/>
              <a:t>en</a:t>
            </a:r>
            <a:r>
              <a:rPr dirty="0"/>
              <a:t> la </a:t>
            </a:r>
            <a:r>
              <a:rPr dirty="0" err="1"/>
              <a:t>cultura</a:t>
            </a:r>
            <a:r>
              <a:rPr dirty="0"/>
              <a:t>, la </a:t>
            </a:r>
            <a:r>
              <a:rPr dirty="0" err="1"/>
              <a:t>ciencia</a:t>
            </a:r>
            <a:r>
              <a:rPr dirty="0"/>
              <a:t>, la </a:t>
            </a:r>
            <a:r>
              <a:rPr dirty="0" err="1"/>
              <a:t>sociedad</a:t>
            </a:r>
            <a:r>
              <a:rPr dirty="0"/>
              <a:t> y las </a:t>
            </a:r>
            <a:r>
              <a:rPr dirty="0" err="1"/>
              <a:t>instituciones</a:t>
            </a:r>
            <a:r>
              <a:rPr dirty="0"/>
              <a:t>, </a:t>
            </a:r>
            <a:r>
              <a:rPr dirty="0" err="1"/>
              <a:t>enormemente</a:t>
            </a:r>
            <a:r>
              <a:rPr dirty="0"/>
              <a:t> mas </a:t>
            </a:r>
            <a:r>
              <a:rPr dirty="0" err="1"/>
              <a:t>grande</a:t>
            </a:r>
            <a:r>
              <a:rPr dirty="0"/>
              <a:t> que lo que el </a:t>
            </a:r>
            <a:r>
              <a:rPr dirty="0" err="1"/>
              <a:t>mundo</a:t>
            </a:r>
            <a:r>
              <a:rPr dirty="0"/>
              <a:t> ha </a:t>
            </a:r>
            <a:r>
              <a:rPr dirty="0" err="1"/>
              <a:t>conocido</a:t>
            </a:r>
            <a:r>
              <a:rPr dirty="0"/>
              <a:t>.”</a:t>
            </a:r>
          </a:p>
          <a:p>
            <a:pPr defTabSz="455675">
              <a:defRPr sz="2807">
                <a:solidFill>
                  <a:srgbClr val="FFFFFF"/>
                </a:solidFill>
              </a:defRPr>
            </a:pPr>
            <a:endParaRPr dirty="0"/>
          </a:p>
          <a:p>
            <a:pPr defTabSz="455675">
              <a:defRPr sz="2807">
                <a:solidFill>
                  <a:srgbClr val="FFFFFF"/>
                </a:solidFill>
              </a:defRPr>
            </a:pPr>
            <a:r>
              <a:rPr dirty="0"/>
              <a:t>Dee W. Hock, </a:t>
            </a:r>
            <a:r>
              <a:rPr dirty="0" err="1"/>
              <a:t>Organización</a:t>
            </a:r>
            <a:r>
              <a:rPr dirty="0"/>
              <a:t> </a:t>
            </a:r>
            <a:r>
              <a:rPr dirty="0" err="1"/>
              <a:t>Caórdica</a:t>
            </a:r>
            <a:r>
              <a:rPr dirty="0"/>
              <a:t> </a:t>
            </a:r>
          </a:p>
        </p:txBody>
      </p:sp>
      <p:grpSp>
        <p:nvGrpSpPr>
          <p:cNvPr id="125" name="Group 125"/>
          <p:cNvGrpSpPr/>
          <p:nvPr/>
        </p:nvGrpSpPr>
        <p:grpSpPr>
          <a:xfrm>
            <a:off x="8925173" y="5226496"/>
            <a:ext cx="2540001" cy="3416301"/>
            <a:chOff x="0" y="0"/>
            <a:chExt cx="2540000" cy="3416300"/>
          </a:xfrm>
        </p:grpSpPr>
        <p:pic>
          <p:nvPicPr>
            <p:cNvPr id="124" name="pasted-image.jpg"/>
            <p:cNvPicPr>
              <a:picLocks noChangeAspect="1"/>
            </p:cNvPicPr>
            <p:nvPr/>
          </p:nvPicPr>
          <p:blipFill>
            <a:blip r:embed="rId2">
              <a:extLst/>
            </a:blip>
            <a:stretch>
              <a:fillRect/>
            </a:stretch>
          </p:blipFill>
          <p:spPr>
            <a:xfrm>
              <a:off x="88900" y="50800"/>
              <a:ext cx="2362200" cy="3175000"/>
            </a:xfrm>
            <a:prstGeom prst="rect">
              <a:avLst/>
            </a:prstGeom>
            <a:ln>
              <a:noFill/>
            </a:ln>
            <a:effectLst/>
          </p:spPr>
        </p:pic>
        <p:pic>
          <p:nvPicPr>
            <p:cNvPr id="123" name="Picture 122"/>
            <p:cNvPicPr>
              <a:picLocks/>
            </p:cNvPicPr>
            <p:nvPr/>
          </p:nvPicPr>
          <p:blipFill>
            <a:blip r:embed="rId3">
              <a:extLst/>
            </a:blip>
            <a:stretch>
              <a:fillRect/>
            </a:stretch>
          </p:blipFill>
          <p:spPr>
            <a:xfrm>
              <a:off x="0" y="0"/>
              <a:ext cx="2540000" cy="3416300"/>
            </a:xfrm>
            <a:prstGeom prst="rect">
              <a:avLst/>
            </a:prstGeom>
            <a:effectLst/>
          </p:spPr>
        </p:pic>
      </p:gr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prstGeom prst="rect">
            <a:avLst/>
          </a:prstGeom>
        </p:spPr>
        <p:txBody>
          <a:bodyPr/>
          <a:lstStyle/>
          <a:p>
            <a:r>
              <a:t>la era jurídica guteNberg</a:t>
            </a:r>
          </a:p>
        </p:txBody>
      </p:sp>
      <p:sp>
        <p:nvSpPr>
          <p:cNvPr id="187" name="Shape 187"/>
          <p:cNvSpPr>
            <a:spLocks noGrp="1"/>
          </p:cNvSpPr>
          <p:nvPr>
            <p:ph type="body" sz="half" idx="1"/>
          </p:nvPr>
        </p:nvSpPr>
        <p:spPr>
          <a:xfrm>
            <a:off x="1244600" y="2730500"/>
            <a:ext cx="4058891" cy="6299200"/>
          </a:xfrm>
          <a:prstGeom prst="rect">
            <a:avLst/>
          </a:prstGeom>
        </p:spPr>
        <p:txBody>
          <a:bodyPr>
            <a:normAutofit fontScale="85000" lnSpcReduction="10000"/>
          </a:bodyPr>
          <a:lstStyle>
            <a:lvl1pPr marL="505079" indent="-505079" defTabSz="566674">
              <a:spcBef>
                <a:spcPts val="4400"/>
              </a:spcBef>
              <a:defRPr sz="4462"/>
            </a:lvl1pPr>
          </a:lstStyle>
          <a:p>
            <a:r>
              <a:t>1450. Alemania. Johannes Gutenberg,  inventó  la imprenta… y sus acreedores le remataron su invento.</a:t>
            </a:r>
          </a:p>
        </p:txBody>
      </p:sp>
      <p:grpSp>
        <p:nvGrpSpPr>
          <p:cNvPr id="190" name="Group 190"/>
          <p:cNvGrpSpPr/>
          <p:nvPr/>
        </p:nvGrpSpPr>
        <p:grpSpPr>
          <a:xfrm>
            <a:off x="7156300" y="3066553"/>
            <a:ext cx="4576327" cy="5806431"/>
            <a:chOff x="0" y="0"/>
            <a:chExt cx="4576326" cy="5806430"/>
          </a:xfrm>
        </p:grpSpPr>
        <p:pic>
          <p:nvPicPr>
            <p:cNvPr id="189" name="Gutemberg.jpg"/>
            <p:cNvPicPr>
              <a:picLocks noChangeAspect="1"/>
            </p:cNvPicPr>
            <p:nvPr/>
          </p:nvPicPr>
          <p:blipFill>
            <a:blip r:embed="rId2">
              <a:extLst/>
            </a:blip>
            <a:stretch>
              <a:fillRect/>
            </a:stretch>
          </p:blipFill>
          <p:spPr>
            <a:xfrm>
              <a:off x="50800" y="50800"/>
              <a:ext cx="4474727" cy="5704831"/>
            </a:xfrm>
            <a:prstGeom prst="rect">
              <a:avLst/>
            </a:prstGeom>
            <a:ln>
              <a:noFill/>
            </a:ln>
            <a:effectLst/>
          </p:spPr>
        </p:pic>
        <p:pic>
          <p:nvPicPr>
            <p:cNvPr id="188" name="Picture 187"/>
            <p:cNvPicPr>
              <a:picLocks/>
            </p:cNvPicPr>
            <p:nvPr/>
          </p:nvPicPr>
          <p:blipFill>
            <a:blip r:embed="rId3">
              <a:extLst/>
            </a:blip>
            <a:stretch>
              <a:fillRect/>
            </a:stretch>
          </p:blipFill>
          <p:spPr>
            <a:xfrm>
              <a:off x="0" y="0"/>
              <a:ext cx="4576327" cy="5806431"/>
            </a:xfrm>
            <a:prstGeom prst="rect">
              <a:avLst/>
            </a:prstGeom>
            <a:effectLst/>
          </p:spPr>
        </p:pic>
      </p:gr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p:nvPr>
        </p:nvSpPr>
        <p:spPr>
          <a:prstGeom prst="rect">
            <a:avLst/>
          </a:prstGeom>
        </p:spPr>
        <p:txBody>
          <a:bodyPr/>
          <a:lstStyle/>
          <a:p>
            <a:r>
              <a:t>IMPRENTA Y CODIFICACIÓN</a:t>
            </a:r>
          </a:p>
        </p:txBody>
      </p:sp>
      <p:sp>
        <p:nvSpPr>
          <p:cNvPr id="193" name="Shape 193"/>
          <p:cNvSpPr>
            <a:spLocks noGrp="1"/>
          </p:cNvSpPr>
          <p:nvPr>
            <p:ph type="body" sz="half" idx="1"/>
          </p:nvPr>
        </p:nvSpPr>
        <p:spPr>
          <a:xfrm>
            <a:off x="800100" y="2578100"/>
            <a:ext cx="5309245" cy="6299200"/>
          </a:xfrm>
          <a:prstGeom prst="rect">
            <a:avLst/>
          </a:prstGeom>
        </p:spPr>
        <p:txBody>
          <a:bodyPr/>
          <a:lstStyle>
            <a:lvl1pPr>
              <a:defRPr sz="7500"/>
            </a:lvl1pPr>
          </a:lstStyle>
          <a:p>
            <a:r>
              <a:t>1804. Francia.       Code Civil</a:t>
            </a:r>
          </a:p>
        </p:txBody>
      </p:sp>
      <p:pic>
        <p:nvPicPr>
          <p:cNvPr id="194" name="Code Civil.jpg"/>
          <p:cNvPicPr>
            <a:picLocks noChangeAspect="1"/>
          </p:cNvPicPr>
          <p:nvPr/>
        </p:nvPicPr>
        <p:blipFill>
          <a:blip r:embed="rId2">
            <a:extLst/>
          </a:blip>
          <a:stretch>
            <a:fillRect/>
          </a:stretch>
        </p:blipFill>
        <p:spPr>
          <a:xfrm>
            <a:off x="6784497" y="2935281"/>
            <a:ext cx="4018733" cy="6392733"/>
          </a:xfrm>
          <a:prstGeom prst="rect">
            <a:avLst/>
          </a:prstGeom>
          <a:ln w="12700">
            <a:miter lim="400000"/>
          </a:ln>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p:nvPr>
        </p:nvSpPr>
        <p:spPr>
          <a:prstGeom prst="rect">
            <a:avLst/>
          </a:prstGeom>
        </p:spPr>
        <p:txBody>
          <a:bodyPr/>
          <a:lstStyle/>
          <a:p>
            <a:r>
              <a:t>la máquina de escribir</a:t>
            </a:r>
          </a:p>
        </p:txBody>
      </p:sp>
      <p:sp>
        <p:nvSpPr>
          <p:cNvPr id="197" name="Shape 197"/>
          <p:cNvSpPr>
            <a:spLocks noGrp="1"/>
          </p:cNvSpPr>
          <p:nvPr>
            <p:ph type="body" sz="half" idx="1"/>
          </p:nvPr>
        </p:nvSpPr>
        <p:spPr>
          <a:xfrm>
            <a:off x="901700" y="2419002"/>
            <a:ext cx="6310164" cy="7123610"/>
          </a:xfrm>
          <a:prstGeom prst="rect">
            <a:avLst/>
          </a:prstGeom>
        </p:spPr>
        <p:txBody>
          <a:bodyPr>
            <a:normAutofit fontScale="92500" lnSpcReduction="10000"/>
          </a:bodyPr>
          <a:lstStyle/>
          <a:p>
            <a:pPr marL="380111" indent="-380111" defTabSz="426466">
              <a:spcBef>
                <a:spcPts val="3300"/>
              </a:spcBef>
              <a:defRPr sz="3358"/>
            </a:pPr>
            <a:r>
              <a:t>1714: primera patente concedida al inglés Henry Mill.</a:t>
            </a:r>
          </a:p>
          <a:p>
            <a:pPr marL="380111" indent="-380111" defTabSz="426466">
              <a:spcBef>
                <a:spcPts val="3300"/>
              </a:spcBef>
              <a:defRPr sz="3358"/>
            </a:pPr>
            <a:r>
              <a:t>1780: Pingeron describe la primera máquina de escribir para ciegos </a:t>
            </a:r>
          </a:p>
          <a:p>
            <a:pPr marL="380111" indent="-380111" defTabSz="426466">
              <a:spcBef>
                <a:spcPts val="3300"/>
              </a:spcBef>
              <a:defRPr sz="3358"/>
            </a:pPr>
            <a:r>
              <a:t>1829: The Typographer, del estadounidense William Austin Burt, patentado el 23 de julio.</a:t>
            </a:r>
          </a:p>
          <a:p>
            <a:pPr marL="380111" indent="-380111" defTabSz="426466">
              <a:spcBef>
                <a:spcPts val="3300"/>
              </a:spcBef>
              <a:defRPr sz="3358"/>
            </a:pPr>
            <a:r>
              <a:t>1850: Invención de la máquina de escribir con cinta de tinta por Oliver T Eddy, Baltimore</a:t>
            </a:r>
          </a:p>
        </p:txBody>
      </p:sp>
      <p:pic>
        <p:nvPicPr>
          <p:cNvPr id="198" name="774E2AF4-6C0C-45EF-8AF9-FD7A8A28746C.jpeg"/>
          <p:cNvPicPr>
            <a:picLocks noChangeAspect="1"/>
          </p:cNvPicPr>
          <p:nvPr/>
        </p:nvPicPr>
        <p:blipFill>
          <a:blip r:embed="rId2">
            <a:extLst/>
          </a:blip>
          <a:stretch>
            <a:fillRect/>
          </a:stretch>
        </p:blipFill>
        <p:spPr>
          <a:xfrm>
            <a:off x="7877571" y="3870771"/>
            <a:ext cx="4533901" cy="5080001"/>
          </a:xfrm>
          <a:prstGeom prst="rect">
            <a:avLst/>
          </a:prstGeom>
          <a:ln w="12700">
            <a:miter lim="400000"/>
          </a:ln>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p:nvPr>
        </p:nvSpPr>
        <p:spPr>
          <a:prstGeom prst="rect">
            <a:avLst/>
          </a:prstGeom>
        </p:spPr>
        <p:txBody>
          <a:bodyPr/>
          <a:lstStyle/>
          <a:p>
            <a:r>
              <a:t>la máquina de escribir</a:t>
            </a:r>
          </a:p>
        </p:txBody>
      </p:sp>
      <p:sp>
        <p:nvSpPr>
          <p:cNvPr id="201" name="Shape 201"/>
          <p:cNvSpPr>
            <a:spLocks noGrp="1"/>
          </p:cNvSpPr>
          <p:nvPr>
            <p:ph type="body" sz="half" idx="1"/>
          </p:nvPr>
        </p:nvSpPr>
        <p:spPr>
          <a:xfrm>
            <a:off x="901700" y="3071266"/>
            <a:ext cx="6306940" cy="5823745"/>
          </a:xfrm>
          <a:prstGeom prst="rect">
            <a:avLst/>
          </a:prstGeom>
        </p:spPr>
        <p:txBody>
          <a:bodyPr>
            <a:normAutofit fontScale="92500" lnSpcReduction="10000"/>
          </a:bodyPr>
          <a:lstStyle/>
          <a:p>
            <a:pPr marL="302005" indent="-302005" defTabSz="338835">
              <a:spcBef>
                <a:spcPts val="2600"/>
              </a:spcBef>
              <a:defRPr sz="2667"/>
            </a:pPr>
            <a:r>
              <a:t>1861: El sacerdote brasileño Francisco João de Azevedo inventa una máquina de escribir en forma de piano con las letras en el borde de varillas de madera de jacaranda.</a:t>
            </a:r>
          </a:p>
          <a:p>
            <a:pPr marL="302005" indent="-302005" defTabSz="338835">
              <a:spcBef>
                <a:spcPts val="2600"/>
              </a:spcBef>
              <a:defRPr sz="2667"/>
            </a:pPr>
            <a:r>
              <a:t>1870: «The Writing Ball» de Rasmus Malling-Hansen</a:t>
            </a:r>
          </a:p>
          <a:p>
            <a:pPr marL="302005" indent="-302005" defTabSz="338835">
              <a:spcBef>
                <a:spcPts val="2600"/>
              </a:spcBef>
              <a:defRPr sz="2667"/>
            </a:pPr>
            <a:r>
              <a:t>Década de 1870, Mark Twain  Uno de los primeros escritores en presentar a su editor sus obras escritas con una máquina de escribir (Vida en el Misisipi y Las aventuras de Tom Sawyer).</a:t>
            </a:r>
          </a:p>
        </p:txBody>
      </p:sp>
      <p:pic>
        <p:nvPicPr>
          <p:cNvPr id="202" name="CA759AB2-1E41-44A1-AE31-11F1DED3BA27.jpg"/>
          <p:cNvPicPr>
            <a:picLocks noChangeAspect="1"/>
          </p:cNvPicPr>
          <p:nvPr/>
        </p:nvPicPr>
        <p:blipFill>
          <a:blip r:embed="rId2">
            <a:extLst/>
          </a:blip>
          <a:stretch>
            <a:fillRect/>
          </a:stretch>
        </p:blipFill>
        <p:spPr>
          <a:xfrm>
            <a:off x="8259663" y="4292600"/>
            <a:ext cx="4152901" cy="3175000"/>
          </a:xfrm>
          <a:prstGeom prst="rect">
            <a:avLst/>
          </a:prstGeom>
          <a:ln w="12700">
            <a:miter lim="400000"/>
          </a:ln>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title"/>
          </p:nvPr>
        </p:nvSpPr>
        <p:spPr>
          <a:prstGeom prst="rect">
            <a:avLst/>
          </a:prstGeom>
        </p:spPr>
        <p:txBody>
          <a:bodyPr/>
          <a:lstStyle/>
          <a:p>
            <a:r>
              <a:t>la máquina de escribir</a:t>
            </a:r>
          </a:p>
        </p:txBody>
      </p:sp>
      <p:sp>
        <p:nvSpPr>
          <p:cNvPr id="205" name="Shape 205"/>
          <p:cNvSpPr>
            <a:spLocks noGrp="1"/>
          </p:cNvSpPr>
          <p:nvPr>
            <p:ph type="body" sz="half" idx="1"/>
          </p:nvPr>
        </p:nvSpPr>
        <p:spPr>
          <a:xfrm>
            <a:off x="723900" y="2347044"/>
            <a:ext cx="5929214" cy="5996832"/>
          </a:xfrm>
          <a:prstGeom prst="rect">
            <a:avLst/>
          </a:prstGeom>
        </p:spPr>
        <p:txBody>
          <a:bodyPr>
            <a:normAutofit lnSpcReduction="10000"/>
          </a:bodyPr>
          <a:lstStyle/>
          <a:p>
            <a:pPr marL="348869" indent="-348869" defTabSz="391414">
              <a:spcBef>
                <a:spcPts val="3000"/>
              </a:spcBef>
              <a:defRPr sz="3082"/>
            </a:pPr>
            <a:r>
              <a:t>1914: Primera máquina de escribir eléctrica.</a:t>
            </a:r>
          </a:p>
          <a:p>
            <a:pPr marL="348869" indent="-348869" defTabSz="391414">
              <a:spcBef>
                <a:spcPts val="3000"/>
              </a:spcBef>
              <a:defRPr sz="3082"/>
            </a:pPr>
            <a:r>
              <a:t>1935: Primera máquina portátil, la «Hermes-Baby».</a:t>
            </a:r>
          </a:p>
          <a:p>
            <a:pPr marL="348869" indent="-348869" defTabSz="391414">
              <a:spcBef>
                <a:spcPts val="3000"/>
              </a:spcBef>
              <a:defRPr sz="3082"/>
            </a:pPr>
            <a:r>
              <a:t>1961: Selectric typewriter,  «máquina de bolas» de IBM </a:t>
            </a:r>
          </a:p>
          <a:p>
            <a:pPr marL="348869" indent="-348869" defTabSz="391414">
              <a:spcBef>
                <a:spcPts val="3000"/>
              </a:spcBef>
              <a:defRPr sz="3082"/>
            </a:pPr>
            <a:r>
              <a:t>2011: Cerró última fábrica máquinas de escribir (Godrej &amp; Boyce, Mumbai, India).</a:t>
            </a:r>
          </a:p>
        </p:txBody>
      </p:sp>
      <p:pic>
        <p:nvPicPr>
          <p:cNvPr id="206" name="Maquina antigua.jpg"/>
          <p:cNvPicPr>
            <a:picLocks noChangeAspect="1"/>
          </p:cNvPicPr>
          <p:nvPr/>
        </p:nvPicPr>
        <p:blipFill>
          <a:blip r:embed="rId2">
            <a:extLst/>
          </a:blip>
          <a:stretch>
            <a:fillRect/>
          </a:stretch>
        </p:blipFill>
        <p:spPr>
          <a:xfrm>
            <a:off x="7498556" y="4277469"/>
            <a:ext cx="4495801" cy="3860801"/>
          </a:xfrm>
          <a:prstGeom prst="rect">
            <a:avLst/>
          </a:prstGeom>
          <a:ln w="12700">
            <a:miter lim="400000"/>
          </a:ln>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xfrm>
            <a:off x="1270620" y="3162300"/>
            <a:ext cx="10463560" cy="3238500"/>
          </a:xfrm>
          <a:prstGeom prst="rect">
            <a:avLst/>
          </a:prstGeom>
        </p:spPr>
        <p:txBody>
          <a:bodyPr>
            <a:normAutofit fontScale="90000"/>
          </a:bodyPr>
          <a:lstStyle>
            <a:lvl1pPr defTabSz="578358">
              <a:defRPr sz="7128">
                <a:solidFill>
                  <a:srgbClr val="FF2600"/>
                </a:solidFill>
                <a:latin typeface="American Typewriter"/>
                <a:ea typeface="American Typewriter"/>
                <a:cs typeface="American Typewriter"/>
                <a:sym typeface="American Typewriter"/>
              </a:defRPr>
            </a:lvl1pPr>
          </a:lstStyle>
          <a:p>
            <a:pPr>
              <a:defRPr>
                <a:solidFill>
                  <a:srgbClr val="535353"/>
                </a:solidFill>
                <a:latin typeface="+mn-lt"/>
                <a:ea typeface="+mn-ea"/>
                <a:cs typeface="+mn-cs"/>
                <a:sym typeface="Gill Sans Light"/>
              </a:defRPr>
            </a:pPr>
            <a:r>
              <a:rPr>
                <a:solidFill>
                  <a:srgbClr val="FF2600"/>
                </a:solidFill>
                <a:latin typeface="American Typewriter"/>
                <a:ea typeface="American Typewriter"/>
                <a:cs typeface="American Typewriter"/>
                <a:sym typeface="American Typewriter"/>
              </a:rPr>
              <a:t>“NADIE PUEDE ALEGAR IGNORANCIA DE LA LEY”</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p:cNvSpPr>
          <p:nvPr>
            <p:ph type="title"/>
          </p:nvPr>
        </p:nvSpPr>
        <p:spPr>
          <a:prstGeom prst="rect">
            <a:avLst/>
          </a:prstGeom>
        </p:spPr>
        <p:txBody>
          <a:bodyPr/>
          <a:lstStyle>
            <a:lvl1pPr>
              <a:defRPr sz="5400"/>
            </a:lvl1pPr>
          </a:lstStyle>
          <a:p>
            <a:r>
              <a:t>386 años DEL PRIMER DIARIO OFICIAL</a:t>
            </a:r>
          </a:p>
        </p:txBody>
      </p:sp>
      <p:sp>
        <p:nvSpPr>
          <p:cNvPr id="211" name="Shape 211"/>
          <p:cNvSpPr>
            <a:spLocks noGrp="1"/>
          </p:cNvSpPr>
          <p:nvPr>
            <p:ph type="body" sz="half" idx="1"/>
          </p:nvPr>
        </p:nvSpPr>
        <p:spPr>
          <a:xfrm>
            <a:off x="965200" y="2552700"/>
            <a:ext cx="4667747" cy="6299200"/>
          </a:xfrm>
          <a:prstGeom prst="rect">
            <a:avLst/>
          </a:prstGeom>
        </p:spPr>
        <p:txBody>
          <a:bodyPr>
            <a:normAutofit fontScale="92500" lnSpcReduction="10000"/>
          </a:bodyPr>
          <a:lstStyle/>
          <a:p>
            <a:pPr marL="255143" indent="-255143" defTabSz="286258">
              <a:spcBef>
                <a:spcPts val="2200"/>
              </a:spcBef>
              <a:defRPr sz="2254"/>
            </a:pPr>
            <a:r>
              <a:t>30.05.1631.  Francia. Primer diario oficial publicado en el mundo fue La Gazette de Francia, </a:t>
            </a:r>
          </a:p>
          <a:p>
            <a:pPr marL="255143" indent="-255143" defTabSz="286258">
              <a:spcBef>
                <a:spcPts val="2200"/>
              </a:spcBef>
              <a:defRPr sz="2254"/>
            </a:pPr>
            <a:r>
              <a:t>1831.  (2 siglos después)  COSTA RICA.  La Relación de los Negocios Despachados por el Gobierno Supremo del Estado de Costa Rica. </a:t>
            </a:r>
          </a:p>
          <a:p>
            <a:pPr marL="510286" lvl="1" indent="-255143" defTabSz="286258">
              <a:spcBef>
                <a:spcPts val="2200"/>
              </a:spcBef>
              <a:defRPr sz="2254"/>
            </a:pPr>
            <a:r>
              <a:t>1878 adoptó el nombre de La Gaceta, Diario Oficial.</a:t>
            </a:r>
          </a:p>
          <a:p>
            <a:pPr marL="510286" lvl="1" indent="-255143" defTabSz="286258">
              <a:spcBef>
                <a:spcPts val="2200"/>
              </a:spcBef>
              <a:defRPr sz="2254"/>
            </a:pPr>
            <a:r>
              <a:t> 21.10. 2010 La Gaceta oficializó su edición electrónica por medio de la firma digital certificada, convirtiéndose en el primer país de Latinoamérica en lograrlo.</a:t>
            </a:r>
          </a:p>
        </p:txBody>
      </p:sp>
      <p:pic>
        <p:nvPicPr>
          <p:cNvPr id="212" name="Imprenta tipos.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43099" y="3431392"/>
            <a:ext cx="5367602" cy="4541816"/>
          </a:xfrm>
          <a:prstGeom prst="rect">
            <a:avLst/>
          </a:prstGeom>
          <a:ln w="12700">
            <a:miter lim="400000"/>
          </a:ln>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title"/>
          </p:nvPr>
        </p:nvSpPr>
        <p:spPr>
          <a:xfrm>
            <a:off x="1438671" y="514350"/>
            <a:ext cx="9721058" cy="3238500"/>
          </a:xfrm>
          <a:prstGeom prst="rect">
            <a:avLst/>
          </a:prstGeom>
        </p:spPr>
        <p:txBody>
          <a:bodyPr>
            <a:normAutofit fontScale="90000"/>
          </a:bodyPr>
          <a:lstStyle/>
          <a:p>
            <a:pPr defTabSz="245363">
              <a:defRPr sz="3024"/>
            </a:pPr>
            <a:endParaRPr/>
          </a:p>
          <a:p>
            <a:pPr defTabSz="245363">
              <a:defRPr sz="3024"/>
            </a:pPr>
            <a:endParaRPr/>
          </a:p>
          <a:p>
            <a:pPr defTabSz="245363">
              <a:defRPr sz="3024"/>
            </a:pPr>
            <a:r>
              <a:t>21.11. 1969:   Surge la primera red interconectada cuando se crea el primer enlace entre las universidades de UCLA y Stanford por medio de la línea telefónica conmutada</a:t>
            </a:r>
          </a:p>
        </p:txBody>
      </p:sp>
      <p:pic>
        <p:nvPicPr>
          <p:cNvPr id="215" name="Slide027-500x282.png"/>
          <p:cNvPicPr>
            <a:picLocks noChangeAspect="1"/>
          </p:cNvPicPr>
          <p:nvPr/>
        </p:nvPicPr>
        <p:blipFill>
          <a:blip r:embed="rId2">
            <a:extLst/>
          </a:blip>
          <a:stretch>
            <a:fillRect/>
          </a:stretch>
        </p:blipFill>
        <p:spPr>
          <a:xfrm>
            <a:off x="1773832" y="3731762"/>
            <a:ext cx="9050736" cy="5104615"/>
          </a:xfrm>
          <a:prstGeom prst="rect">
            <a:avLst/>
          </a:prstGeom>
          <a:ln w="12700">
            <a:miter lim="400000"/>
          </a:ln>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title"/>
          </p:nvPr>
        </p:nvSpPr>
        <p:spPr>
          <a:prstGeom prst="rect">
            <a:avLst/>
          </a:prstGeom>
        </p:spPr>
        <p:txBody>
          <a:bodyPr/>
          <a:lstStyle>
            <a:lvl1pPr>
              <a:defRPr sz="6400"/>
            </a:lvl1pPr>
          </a:lstStyle>
          <a:p>
            <a:r>
              <a:t>DE la pc  A la nube (jurÍdica)</a:t>
            </a:r>
          </a:p>
        </p:txBody>
      </p:sp>
      <p:sp>
        <p:nvSpPr>
          <p:cNvPr id="218" name="Shape 218"/>
          <p:cNvSpPr>
            <a:spLocks noGrp="1"/>
          </p:cNvSpPr>
          <p:nvPr>
            <p:ph type="body" sz="half" idx="1"/>
          </p:nvPr>
        </p:nvSpPr>
        <p:spPr>
          <a:xfrm>
            <a:off x="990600" y="2514600"/>
            <a:ext cx="7065070" cy="6299200"/>
          </a:xfrm>
          <a:prstGeom prst="rect">
            <a:avLst/>
          </a:prstGeom>
        </p:spPr>
        <p:txBody>
          <a:bodyPr>
            <a:normAutofit fontScale="92500"/>
          </a:bodyPr>
          <a:lstStyle/>
          <a:p>
            <a:pPr marL="307212" indent="-307212" defTabSz="344677">
              <a:spcBef>
                <a:spcPts val="2700"/>
              </a:spcBef>
              <a:defRPr sz="2714"/>
            </a:pPr>
            <a:r>
              <a:t>La computadora personal.   </a:t>
            </a:r>
          </a:p>
          <a:p>
            <a:pPr marL="307212" indent="-307212" defTabSz="344677">
              <a:spcBef>
                <a:spcPts val="2700"/>
              </a:spcBef>
              <a:defRPr sz="2714"/>
            </a:pPr>
            <a:r>
              <a:t>El procesador del palabras. </a:t>
            </a:r>
          </a:p>
          <a:p>
            <a:pPr marL="307212" indent="-307212" defTabSz="344677">
              <a:spcBef>
                <a:spcPts val="2700"/>
              </a:spcBef>
              <a:defRPr sz="2714"/>
            </a:pPr>
            <a:r>
              <a:t>Las impresoras de matrix con cinta de algodón impimía línea por linea.</a:t>
            </a:r>
          </a:p>
          <a:p>
            <a:pPr marL="307212" indent="-307212" defTabSz="344677">
              <a:spcBef>
                <a:spcPts val="2700"/>
              </a:spcBef>
              <a:defRPr sz="2714"/>
            </a:pPr>
            <a:r>
              <a:t>La impresora laser imprime por por páginas. </a:t>
            </a:r>
          </a:p>
          <a:p>
            <a:pPr marL="307212" indent="-307212" defTabSz="344677">
              <a:spcBef>
                <a:spcPts val="2700"/>
              </a:spcBef>
              <a:defRPr sz="2714"/>
            </a:pPr>
            <a:r>
              <a:t>Bases de datos jurídicos. </a:t>
            </a:r>
          </a:p>
          <a:p>
            <a:pPr marL="921638" lvl="2" indent="-307212" defTabSz="344677">
              <a:spcBef>
                <a:spcPts val="2700"/>
              </a:spcBef>
              <a:defRPr sz="2714"/>
            </a:pPr>
            <a:r>
              <a:t>De los enormes discos a la nube </a:t>
            </a:r>
          </a:p>
          <a:p>
            <a:pPr marL="921638" lvl="2" indent="-307212" defTabSz="344677">
              <a:spcBef>
                <a:spcPts val="2700"/>
              </a:spcBef>
              <a:defRPr sz="2714"/>
            </a:pPr>
            <a:r>
              <a:t>De los tesauros a los motores de búsqueda</a:t>
            </a:r>
          </a:p>
        </p:txBody>
      </p:sp>
      <p:grpSp>
        <p:nvGrpSpPr>
          <p:cNvPr id="221" name="Group 221"/>
          <p:cNvGrpSpPr/>
          <p:nvPr/>
        </p:nvGrpSpPr>
        <p:grpSpPr>
          <a:xfrm>
            <a:off x="8701831" y="2967235"/>
            <a:ext cx="3390901" cy="2565401"/>
            <a:chOff x="0" y="0"/>
            <a:chExt cx="3390900" cy="2565400"/>
          </a:xfrm>
        </p:grpSpPr>
        <p:pic>
          <p:nvPicPr>
            <p:cNvPr id="220" name="pasted-image.jpg"/>
            <p:cNvPicPr>
              <a:picLocks noChangeAspect="1"/>
            </p:cNvPicPr>
            <p:nvPr/>
          </p:nvPicPr>
          <p:blipFill>
            <a:blip r:embed="rId2">
              <a:extLst/>
            </a:blip>
            <a:stretch>
              <a:fillRect/>
            </a:stretch>
          </p:blipFill>
          <p:spPr>
            <a:xfrm>
              <a:off x="50800" y="50800"/>
              <a:ext cx="3289300" cy="2463800"/>
            </a:xfrm>
            <a:prstGeom prst="rect">
              <a:avLst/>
            </a:prstGeom>
            <a:ln>
              <a:noFill/>
            </a:ln>
            <a:effectLst/>
          </p:spPr>
        </p:pic>
        <p:pic>
          <p:nvPicPr>
            <p:cNvPr id="219" name="Picture 218"/>
            <p:cNvPicPr>
              <a:picLocks/>
            </p:cNvPicPr>
            <p:nvPr/>
          </p:nvPicPr>
          <p:blipFill>
            <a:blip r:embed="rId3">
              <a:extLst/>
            </a:blip>
            <a:stretch>
              <a:fillRect/>
            </a:stretch>
          </p:blipFill>
          <p:spPr>
            <a:xfrm>
              <a:off x="0" y="0"/>
              <a:ext cx="3390900" cy="2565400"/>
            </a:xfrm>
            <a:prstGeom prst="rect">
              <a:avLst/>
            </a:prstGeom>
            <a:effectLst/>
          </p:spPr>
        </p:pic>
      </p:grpSp>
      <p:grpSp>
        <p:nvGrpSpPr>
          <p:cNvPr id="224" name="Group 224"/>
          <p:cNvGrpSpPr/>
          <p:nvPr/>
        </p:nvGrpSpPr>
        <p:grpSpPr>
          <a:xfrm>
            <a:off x="8665549" y="5929560"/>
            <a:ext cx="3463465" cy="2338769"/>
            <a:chOff x="0" y="0"/>
            <a:chExt cx="3463464" cy="2338767"/>
          </a:xfrm>
        </p:grpSpPr>
        <p:pic>
          <p:nvPicPr>
            <p:cNvPr id="223" name="pasted-image.jpg"/>
            <p:cNvPicPr>
              <a:picLocks noChangeAspect="1"/>
            </p:cNvPicPr>
            <p:nvPr/>
          </p:nvPicPr>
          <p:blipFill>
            <a:blip r:embed="rId4">
              <a:extLst/>
            </a:blip>
            <a:srcRect/>
            <a:stretch>
              <a:fillRect/>
            </a:stretch>
          </p:blipFill>
          <p:spPr>
            <a:xfrm>
              <a:off x="170705" y="90695"/>
              <a:ext cx="3241960" cy="2157377"/>
            </a:xfrm>
            <a:prstGeom prst="rect">
              <a:avLst/>
            </a:prstGeom>
            <a:ln>
              <a:noFill/>
            </a:ln>
            <a:effectLst/>
          </p:spPr>
        </p:pic>
        <p:pic>
          <p:nvPicPr>
            <p:cNvPr id="222" name="Picture 221"/>
            <p:cNvPicPr>
              <a:picLocks/>
            </p:cNvPicPr>
            <p:nvPr/>
          </p:nvPicPr>
          <p:blipFill>
            <a:blip r:embed="rId5">
              <a:extLst/>
            </a:blip>
            <a:stretch>
              <a:fillRect/>
            </a:stretch>
          </p:blipFill>
          <p:spPr>
            <a:xfrm>
              <a:off x="0" y="0"/>
              <a:ext cx="3463465" cy="2338768"/>
            </a:xfrm>
            <a:prstGeom prst="rect">
              <a:avLst/>
            </a:prstGeom>
            <a:effectLst/>
          </p:spPr>
        </p:pic>
      </p:gr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p:cNvSpPr>
          <p:nvPr>
            <p:ph type="subTitle" sz="half" idx="1"/>
          </p:nvPr>
        </p:nvSpPr>
        <p:spPr>
          <a:xfrm>
            <a:off x="1553914" y="1405383"/>
            <a:ext cx="7805986" cy="4529833"/>
          </a:xfrm>
          <a:prstGeom prst="rect">
            <a:avLst/>
          </a:prstGeom>
          <a:solidFill>
            <a:srgbClr val="AB1802"/>
          </a:solidFill>
        </p:spPr>
        <p:txBody>
          <a:bodyPr>
            <a:normAutofit lnSpcReduction="10000"/>
          </a:bodyPr>
          <a:lstStyle/>
          <a:p>
            <a:pPr>
              <a:defRPr sz="3600">
                <a:solidFill>
                  <a:srgbClr val="FFFFFF"/>
                </a:solidFill>
              </a:defRPr>
            </a:pPr>
            <a:endParaRPr/>
          </a:p>
          <a:p>
            <a:pPr>
              <a:defRPr sz="4500">
                <a:solidFill>
                  <a:srgbClr val="FFFFFF"/>
                </a:solidFill>
              </a:defRPr>
            </a:pPr>
            <a:endParaRPr/>
          </a:p>
          <a:p>
            <a:pPr>
              <a:defRPr sz="4500">
                <a:solidFill>
                  <a:srgbClr val="FFFFFF"/>
                </a:solidFill>
              </a:defRPr>
            </a:pPr>
            <a:r>
              <a:t> “El derecho no es una idea </a:t>
            </a:r>
          </a:p>
          <a:p>
            <a:pPr>
              <a:defRPr sz="4500">
                <a:solidFill>
                  <a:srgbClr val="FFFFFF"/>
                </a:solidFill>
              </a:defRPr>
            </a:pPr>
            <a:r>
              <a:t>lógica  sino una idea de fuerza”</a:t>
            </a:r>
          </a:p>
          <a:p>
            <a:pPr>
              <a:defRPr>
                <a:solidFill>
                  <a:srgbClr val="FFFFFF"/>
                </a:solidFill>
              </a:defRPr>
            </a:pPr>
            <a:r>
              <a:t>Rudolf  Von Ibering</a:t>
            </a:r>
          </a:p>
          <a:p>
            <a:pPr>
              <a:defRPr>
                <a:solidFill>
                  <a:srgbClr val="FFFFFF"/>
                </a:solidFill>
              </a:defRPr>
            </a:pPr>
            <a:r>
              <a:t>La lucha por el Derecho</a:t>
            </a:r>
          </a:p>
        </p:txBody>
      </p:sp>
      <p:grpSp>
        <p:nvGrpSpPr>
          <p:cNvPr id="229" name="Group 229"/>
          <p:cNvGrpSpPr/>
          <p:nvPr/>
        </p:nvGrpSpPr>
        <p:grpSpPr>
          <a:xfrm>
            <a:off x="8190438" y="4489850"/>
            <a:ext cx="2766124" cy="3931852"/>
            <a:chOff x="0" y="0"/>
            <a:chExt cx="2766122" cy="3931850"/>
          </a:xfrm>
        </p:grpSpPr>
        <p:pic>
          <p:nvPicPr>
            <p:cNvPr id="228" name="pasted-image.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800" y="50800"/>
              <a:ext cx="2664523" cy="3830251"/>
            </a:xfrm>
            <a:prstGeom prst="rect">
              <a:avLst/>
            </a:prstGeom>
            <a:ln>
              <a:noFill/>
            </a:ln>
            <a:effectLst/>
          </p:spPr>
        </p:pic>
        <p:pic>
          <p:nvPicPr>
            <p:cNvPr id="227" name="Picture 226"/>
            <p:cNvPicPr>
              <a:picLocks/>
            </p:cNvPicPr>
            <p:nvPr/>
          </p:nvPicPr>
          <p:blipFill>
            <a:blip r:embed="rId3">
              <a:extLst/>
            </a:blip>
            <a:stretch>
              <a:fillRect/>
            </a:stretch>
          </p:blipFill>
          <p:spPr>
            <a:xfrm>
              <a:off x="0" y="0"/>
              <a:ext cx="2766123" cy="3931851"/>
            </a:xfrm>
            <a:prstGeom prst="rect">
              <a:avLst/>
            </a:prstGeom>
            <a:effectLst/>
          </p:spPr>
        </p:pic>
      </p:gr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Justicia Valverde.jp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128" name="Shape 128"/>
          <p:cNvSpPr>
            <a:spLocks noGrp="1"/>
          </p:cNvSpPr>
          <p:nvPr>
            <p:ph type="title"/>
          </p:nvPr>
        </p:nvSpPr>
        <p:spPr>
          <a:xfrm>
            <a:off x="274736" y="827533"/>
            <a:ext cx="11790264" cy="1902967"/>
          </a:xfrm>
          <a:prstGeom prst="rect">
            <a:avLst/>
          </a:prstGeom>
        </p:spPr>
        <p:txBody>
          <a:bodyPr>
            <a:normAutofit fontScale="90000"/>
          </a:bodyPr>
          <a:lstStyle>
            <a:lvl1pPr defTabSz="496570">
              <a:defRPr sz="6120"/>
            </a:lvl1pPr>
          </a:lstStyle>
          <a:p>
            <a:r>
              <a:t>Única norma indispensable</a:t>
            </a:r>
          </a:p>
        </p:txBody>
      </p:sp>
      <p:sp>
        <p:nvSpPr>
          <p:cNvPr id="129" name="Shape 129"/>
          <p:cNvSpPr>
            <a:spLocks noGrp="1"/>
          </p:cNvSpPr>
          <p:nvPr>
            <p:ph type="body" sz="half" idx="1"/>
          </p:nvPr>
        </p:nvSpPr>
        <p:spPr>
          <a:prstGeom prst="rect">
            <a:avLst/>
          </a:prstGeom>
        </p:spPr>
        <p:txBody>
          <a:bodyPr>
            <a:normAutofit lnSpcReduction="10000"/>
          </a:bodyPr>
          <a:lstStyle/>
          <a:p>
            <a:r>
              <a:t>Regla de oro: “Trata a los demás como querrías que te trataran a ti” </a:t>
            </a:r>
          </a:p>
          <a:p>
            <a:r>
              <a:t>Regla de plata: “No hagas a los demás lo que no quieras que te hagan a ti”</a:t>
            </a:r>
          </a:p>
          <a:p>
            <a:r>
              <a:t>Sentido común y principio de no agresión.</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type="title"/>
          </p:nvPr>
        </p:nvSpPr>
        <p:spPr>
          <a:xfrm>
            <a:off x="254000" y="-50800"/>
            <a:ext cx="12293600" cy="2438400"/>
          </a:xfrm>
          <a:prstGeom prst="rect">
            <a:avLst/>
          </a:prstGeom>
        </p:spPr>
        <p:txBody>
          <a:bodyPr/>
          <a:lstStyle/>
          <a:p>
            <a:r>
              <a:t>HERMENEUTICA JURÍDICA</a:t>
            </a:r>
          </a:p>
        </p:txBody>
      </p:sp>
      <p:sp>
        <p:nvSpPr>
          <p:cNvPr id="232" name="Shape 232"/>
          <p:cNvSpPr>
            <a:spLocks noGrp="1"/>
          </p:cNvSpPr>
          <p:nvPr>
            <p:ph type="body" sz="half" idx="1"/>
          </p:nvPr>
        </p:nvSpPr>
        <p:spPr>
          <a:xfrm>
            <a:off x="698500" y="2219944"/>
            <a:ext cx="6383239" cy="7320312"/>
          </a:xfrm>
          <a:prstGeom prst="rect">
            <a:avLst/>
          </a:prstGeom>
        </p:spPr>
        <p:txBody>
          <a:bodyPr>
            <a:normAutofit fontScale="92500"/>
          </a:bodyPr>
          <a:lstStyle/>
          <a:p>
            <a:pPr marL="338454" indent="-338454" defTabSz="379729">
              <a:spcBef>
                <a:spcPts val="2900"/>
              </a:spcBef>
              <a:defRPr sz="1884"/>
            </a:pPr>
            <a:r>
              <a:t>El Derecho no existe fuera, ni es diferente al procedimiento de aplicación de las normas jurídicas, sino más bien nace a partir del mismo. </a:t>
            </a:r>
          </a:p>
          <a:p>
            <a:pPr marL="338454" indent="-338454" defTabSz="379729">
              <a:spcBef>
                <a:spcPts val="2900"/>
              </a:spcBef>
              <a:defRPr sz="1884"/>
            </a:pPr>
            <a:r>
              <a:t>La esencia del Derecho  sólo se puede captar en interpretación. </a:t>
            </a:r>
          </a:p>
          <a:p>
            <a:pPr marL="338454" indent="-338454" defTabSz="379729">
              <a:spcBef>
                <a:spcPts val="2900"/>
              </a:spcBef>
              <a:defRPr sz="1884"/>
            </a:pPr>
            <a:r>
              <a:t>Es por lo que tradicionalmente se ha utilizado el concepto de “jurisprudencia” como sinónimo de derecho.</a:t>
            </a:r>
          </a:p>
          <a:p>
            <a:pPr marL="338454" indent="-338454" defTabSz="379729">
              <a:spcBef>
                <a:spcPts val="2900"/>
              </a:spcBef>
              <a:defRPr sz="1884"/>
            </a:pPr>
            <a:r>
              <a:t>La interpretación jurídica  ya no es para la hermenéutica una simple herramienta técnica que permita comprender  el recto significado de una disposición jurídica  general y abstracta que ha sido emitida previamente por el legislador. </a:t>
            </a:r>
          </a:p>
          <a:p>
            <a:pPr marL="338454" indent="-338454" defTabSz="379729">
              <a:spcBef>
                <a:spcPts val="2900"/>
              </a:spcBef>
              <a:defRPr sz="1884"/>
            </a:pPr>
            <a:r>
              <a:t>Más bien, el Derecho  que se expresa en reglas sólo se puede fijar y adquirir sentido en vía de interpretación.</a:t>
            </a:r>
          </a:p>
          <a:p>
            <a:pPr marL="338454" indent="-338454" defTabSz="379729">
              <a:spcBef>
                <a:spcPts val="2900"/>
              </a:spcBef>
              <a:defRPr sz="1884"/>
            </a:pPr>
            <a:r>
              <a:t>En el acto de la aplicación del Derecho, quien lo realiza siempre imprime o deja sentir su propia personalidad, sus concepciones subjetivas.</a:t>
            </a:r>
          </a:p>
        </p:txBody>
      </p:sp>
      <p:pic>
        <p:nvPicPr>
          <p:cNvPr id="233" name="Tablilla Foro Roma.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7826733" y="2660251"/>
            <a:ext cx="4416921" cy="6226723"/>
          </a:xfrm>
          <a:prstGeom prst="rect">
            <a:avLst/>
          </a:prstGeom>
          <a:ln w="12700">
            <a:miter lim="400000"/>
          </a:ln>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pasted-image.png"/>
          <p:cNvPicPr>
            <a:picLocks noChangeAspect="1"/>
          </p:cNvPicPr>
          <p:nvPr/>
        </p:nvPicPr>
        <p:blipFill>
          <a:blip r:embed="rId2">
            <a:extLst/>
          </a:blip>
          <a:stretch>
            <a:fillRect/>
          </a:stretch>
        </p:blipFill>
        <p:spPr>
          <a:xfrm>
            <a:off x="3610454" y="1825019"/>
            <a:ext cx="5224447" cy="6103562"/>
          </a:xfrm>
          <a:prstGeom prst="rect">
            <a:avLst/>
          </a:prstGeom>
          <a:ln w="25400">
            <a:miter lim="400000"/>
          </a:ln>
          <a:effectLst>
            <a:outerShdw blurRad="127000" dist="76200" dir="5520000" rotWithShape="0">
              <a:srgbClr val="000000">
                <a:alpha val="60000"/>
              </a:srgbClr>
            </a:outerShdw>
          </a:effectLst>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p:cNvSpPr>
          <p:nvPr>
            <p:ph type="title"/>
          </p:nvPr>
        </p:nvSpPr>
        <p:spPr>
          <a:prstGeom prst="rect">
            <a:avLst/>
          </a:prstGeom>
        </p:spPr>
        <p:txBody>
          <a:bodyPr/>
          <a:lstStyle/>
          <a:p>
            <a:r>
              <a:t>argumentación  jurídica</a:t>
            </a:r>
          </a:p>
        </p:txBody>
      </p:sp>
      <p:sp>
        <p:nvSpPr>
          <p:cNvPr id="238" name="Shape 238"/>
          <p:cNvSpPr>
            <a:spLocks noGrp="1"/>
          </p:cNvSpPr>
          <p:nvPr>
            <p:ph type="body" sz="half" idx="1"/>
          </p:nvPr>
        </p:nvSpPr>
        <p:spPr>
          <a:xfrm>
            <a:off x="5586759" y="2616200"/>
            <a:ext cx="6513166" cy="6299200"/>
          </a:xfrm>
          <a:prstGeom prst="rect">
            <a:avLst/>
          </a:prstGeom>
        </p:spPr>
        <p:txBody>
          <a:bodyPr>
            <a:normAutofit fontScale="92500" lnSpcReduction="10000"/>
          </a:bodyPr>
          <a:lstStyle/>
          <a:p>
            <a:pPr marL="270763" indent="-270763" defTabSz="303783">
              <a:spcBef>
                <a:spcPts val="2300"/>
              </a:spcBef>
              <a:defRPr sz="2391"/>
            </a:pPr>
            <a:r>
              <a:t>La nueva retórica se funda en la aserción de que "puesto que la argumentación tiene como objetivo el asegurar la adhesión de aquellos a quien se trata, es en su totalidad concerniente a las audiencias que se influirán”  Chaïm Perelmann (1969, p. 19). </a:t>
            </a:r>
          </a:p>
          <a:p>
            <a:pPr marL="270763" indent="-270763" defTabSz="303783">
              <a:spcBef>
                <a:spcPts val="2300"/>
              </a:spcBef>
              <a:defRPr sz="2391"/>
            </a:pPr>
            <a:r>
              <a:t>Perelman y Olbrechts-Tyteca confían particularmente para su teoría de la argumentación en los conceptos gemelos de "audiencias universales" y "audiencias particulares"; mientras que cada discusión se dirige a un individuo o a un grupo específico, el orador decide a qué información y a qué acercamientos alcanzará la adhesión más grande según una audiencia ideal. </a:t>
            </a:r>
          </a:p>
        </p:txBody>
      </p:sp>
      <p:grpSp>
        <p:nvGrpSpPr>
          <p:cNvPr id="241" name="Group 241"/>
          <p:cNvGrpSpPr/>
          <p:nvPr/>
        </p:nvGrpSpPr>
        <p:grpSpPr>
          <a:xfrm>
            <a:off x="1081339" y="3136351"/>
            <a:ext cx="3841937" cy="5682038"/>
            <a:chOff x="0" y="0"/>
            <a:chExt cx="3841936" cy="5682037"/>
          </a:xfrm>
        </p:grpSpPr>
        <p:pic>
          <p:nvPicPr>
            <p:cNvPr id="240" name="Perelman.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800" y="50800"/>
              <a:ext cx="3740337" cy="5580438"/>
            </a:xfrm>
            <a:prstGeom prst="rect">
              <a:avLst/>
            </a:prstGeom>
            <a:ln>
              <a:noFill/>
            </a:ln>
            <a:effectLst/>
          </p:spPr>
        </p:pic>
        <p:pic>
          <p:nvPicPr>
            <p:cNvPr id="239" name="Picture 238"/>
            <p:cNvPicPr>
              <a:picLocks/>
            </p:cNvPicPr>
            <p:nvPr/>
          </p:nvPicPr>
          <p:blipFill>
            <a:blip r:embed="rId3">
              <a:extLst/>
            </a:blip>
            <a:stretch>
              <a:fillRect/>
            </a:stretch>
          </p:blipFill>
          <p:spPr>
            <a:xfrm>
              <a:off x="0" y="0"/>
              <a:ext cx="3841937" cy="5682038"/>
            </a:xfrm>
            <a:prstGeom prst="rect">
              <a:avLst/>
            </a:prstGeom>
            <a:effectLst/>
          </p:spPr>
        </p:pic>
      </p:gr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p:cNvSpPr>
          <p:nvPr>
            <p:ph type="title"/>
          </p:nvPr>
        </p:nvSpPr>
        <p:spPr>
          <a:prstGeom prst="rect">
            <a:avLst/>
          </a:prstGeom>
        </p:spPr>
        <p:txBody>
          <a:bodyPr/>
          <a:lstStyle/>
          <a:p>
            <a:r>
              <a:t>argumentación jurídica</a:t>
            </a:r>
          </a:p>
        </p:txBody>
      </p:sp>
      <p:sp>
        <p:nvSpPr>
          <p:cNvPr id="244" name="Shape 244"/>
          <p:cNvSpPr>
            <a:spLocks noGrp="1"/>
          </p:cNvSpPr>
          <p:nvPr>
            <p:ph type="body" sz="half" idx="1"/>
          </p:nvPr>
        </p:nvSpPr>
        <p:spPr>
          <a:xfrm>
            <a:off x="714672" y="2654300"/>
            <a:ext cx="5429102" cy="6154142"/>
          </a:xfrm>
          <a:prstGeom prst="rect">
            <a:avLst/>
          </a:prstGeom>
        </p:spPr>
        <p:txBody>
          <a:bodyPr>
            <a:normAutofit fontScale="92500" lnSpcReduction="20000"/>
          </a:bodyPr>
          <a:lstStyle/>
          <a:p>
            <a:pPr marL="265556" indent="-265556" defTabSz="297941">
              <a:spcBef>
                <a:spcPts val="2300"/>
              </a:spcBef>
              <a:defRPr sz="2346"/>
            </a:pPr>
            <a:r>
              <a:t>Al igual que las audiencias particulares, la audiencia universal nunca es fija o absoluta, pero sí dependen del orador el contenido y las metas de la discusión y las audiencias particulares a quienes afecta la discusión. Estas consideraciones determinan qué información constituye "hechos" y "carácter razonable" y ayuda así a determinar a la audiencia universal que, lateralmente, constituye el acercamiento del orador.</a:t>
            </a:r>
          </a:p>
          <a:p>
            <a:pPr marL="265556" indent="-265556" defTabSz="297941">
              <a:spcBef>
                <a:spcPts val="2300"/>
              </a:spcBef>
              <a:defRPr sz="2346"/>
            </a:pPr>
            <a:r>
              <a:t>La adhesión de una audiencia también es determinada por el uso de valores, otro concepto dominante para el orador de la nueva retórica. </a:t>
            </a:r>
          </a:p>
        </p:txBody>
      </p:sp>
      <p:pic>
        <p:nvPicPr>
          <p:cNvPr id="245" name="Cinta entintada.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86235" y="3657046"/>
            <a:ext cx="5643891" cy="3159218"/>
          </a:xfrm>
          <a:prstGeom prst="rect">
            <a:avLst/>
          </a:prstGeom>
          <a:ln w="12700">
            <a:miter lim="400000"/>
          </a:ln>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p:cNvSpPr>
          <p:nvPr>
            <p:ph type="title"/>
          </p:nvPr>
        </p:nvSpPr>
        <p:spPr>
          <a:xfrm>
            <a:off x="1222771" y="2216150"/>
            <a:ext cx="4898629" cy="5571233"/>
          </a:xfrm>
          <a:prstGeom prst="rect">
            <a:avLst/>
          </a:prstGeom>
        </p:spPr>
        <p:txBody>
          <a:bodyPr/>
          <a:lstStyle/>
          <a:p>
            <a:pPr>
              <a:defRPr sz="5700"/>
            </a:pPr>
            <a:r>
              <a:t>PARÁMIDE JURIDICA O</a:t>
            </a:r>
          </a:p>
          <a:p>
            <a:pPr>
              <a:defRPr sz="5700"/>
            </a:pPr>
            <a:r>
              <a:t>TEJIDO POLÍTICO JURÍDICO</a:t>
            </a:r>
          </a:p>
        </p:txBody>
      </p:sp>
      <p:pic>
        <p:nvPicPr>
          <p:cNvPr id="248" name="Piramide Kelse.gif"/>
          <p:cNvPicPr>
            <a:picLocks noChangeAspect="1"/>
          </p:cNvPicPr>
          <p:nvPr/>
        </p:nvPicPr>
        <p:blipFill>
          <a:blip r:embed="rId2" cstate="print">
            <a:extLst>
              <a:ext uri="{28A0092B-C50C-407E-A947-70E740481C1C}">
                <a14:useLocalDpi xmlns:a14="http://schemas.microsoft.com/office/drawing/2010/main"/>
              </a:ext>
            </a:extLst>
          </a:blip>
          <a:srcRect l="9518" t="3447" r="13338" b="10703"/>
          <a:stretch>
            <a:fillRect/>
          </a:stretch>
        </p:blipFill>
        <p:spPr>
          <a:xfrm>
            <a:off x="6661596" y="2821136"/>
            <a:ext cx="4898579" cy="4361161"/>
          </a:xfrm>
          <a:prstGeom prst="rect">
            <a:avLst/>
          </a:prstGeom>
          <a:ln w="12700">
            <a:miter lim="400000"/>
          </a:ln>
        </p:spPr>
      </p:pic>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p:cNvSpPr>
          <p:nvPr>
            <p:ph type="title"/>
          </p:nvPr>
        </p:nvSpPr>
        <p:spPr>
          <a:prstGeom prst="rect">
            <a:avLst/>
          </a:prstGeom>
        </p:spPr>
        <p:txBody>
          <a:bodyPr/>
          <a:lstStyle/>
          <a:p>
            <a:r>
              <a:t>PIRAMIDE DE KELSEN</a:t>
            </a:r>
          </a:p>
        </p:txBody>
      </p:sp>
      <p:sp>
        <p:nvSpPr>
          <p:cNvPr id="251" name="Shape 251"/>
          <p:cNvSpPr>
            <a:spLocks noGrp="1"/>
          </p:cNvSpPr>
          <p:nvPr>
            <p:ph type="body" sz="half" idx="1"/>
          </p:nvPr>
        </p:nvSpPr>
        <p:spPr>
          <a:xfrm>
            <a:off x="1092200" y="2730500"/>
            <a:ext cx="6892132" cy="6299200"/>
          </a:xfrm>
          <a:prstGeom prst="rect">
            <a:avLst/>
          </a:prstGeom>
        </p:spPr>
        <p:txBody>
          <a:bodyPr>
            <a:normAutofit fontScale="92500"/>
          </a:bodyPr>
          <a:lstStyle>
            <a:lvl1pPr marL="270763" indent="-270763" defTabSz="303783">
              <a:spcBef>
                <a:spcPts val="2300"/>
              </a:spcBef>
              <a:defRPr sz="2391"/>
            </a:lvl1pPr>
          </a:lstStyle>
          <a:p>
            <a:r>
              <a:t>Hans Kelsen quien fue creador de la mencionada pirámide, era un jurista, político y profesor de filosofía en la Universidad ubicada en Viena; el mismo definió a este sistema como la forma más apropiada de representar cómo se relacionan un conjunto de normas jurídicas e indica que estas se encuentran dentro de un sistema, convirtiéndose así como la base del principio de jerarquía jurídica. Lo que significa que las normas o leyes que componen un sistema jurídico, van de la mano unas con otras según el principio de jerarquía que estas posean, por lo cual una ley que se encuentra por debajo de otra no puede contradecirse con la que se encuentre en superior al mismo, ya que la misma no tendría efecto jurídico o no debería tener validez”</a:t>
            </a:r>
          </a:p>
        </p:txBody>
      </p:sp>
      <p:grpSp>
        <p:nvGrpSpPr>
          <p:cNvPr id="254" name="Group 254"/>
          <p:cNvGrpSpPr/>
          <p:nvPr/>
        </p:nvGrpSpPr>
        <p:grpSpPr>
          <a:xfrm>
            <a:off x="8667378" y="3799008"/>
            <a:ext cx="4010745" cy="3965852"/>
            <a:chOff x="0" y="0"/>
            <a:chExt cx="4010743" cy="3965851"/>
          </a:xfrm>
        </p:grpSpPr>
        <p:pic>
          <p:nvPicPr>
            <p:cNvPr id="253" name="H Kelsen 1.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190500" y="203200"/>
              <a:ext cx="3629744" cy="3572152"/>
            </a:xfrm>
            <a:prstGeom prst="rect">
              <a:avLst/>
            </a:prstGeom>
            <a:ln>
              <a:noFill/>
            </a:ln>
            <a:effectLst/>
          </p:spPr>
        </p:pic>
        <p:pic>
          <p:nvPicPr>
            <p:cNvPr id="252" name="Picture 251"/>
            <p:cNvPicPr>
              <a:picLocks/>
            </p:cNvPicPr>
            <p:nvPr/>
          </p:nvPicPr>
          <p:blipFill>
            <a:blip r:embed="rId3">
              <a:extLst/>
            </a:blip>
            <a:stretch>
              <a:fillRect/>
            </a:stretch>
          </p:blipFill>
          <p:spPr>
            <a:xfrm>
              <a:off x="0" y="-1"/>
              <a:ext cx="4010744" cy="3965853"/>
            </a:xfrm>
            <a:prstGeom prst="rect">
              <a:avLst/>
            </a:prstGeom>
            <a:effectLst/>
          </p:spPr>
        </p:pic>
      </p:gr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p:cNvSpPr>
          <p:nvPr>
            <p:ph type="ctrTitle"/>
          </p:nvPr>
        </p:nvSpPr>
        <p:spPr>
          <a:xfrm>
            <a:off x="1168400" y="1945382"/>
            <a:ext cx="4731296" cy="6587877"/>
          </a:xfrm>
          <a:prstGeom prst="rect">
            <a:avLst/>
          </a:prstGeom>
        </p:spPr>
        <p:txBody>
          <a:bodyPr>
            <a:normAutofit fontScale="90000"/>
          </a:bodyPr>
          <a:lstStyle/>
          <a:p>
            <a:pPr algn="just" defTabSz="274574">
              <a:defRPr sz="3384"/>
            </a:pPr>
            <a:r>
              <a:t>Un tejido puede ser el resultado de:</a:t>
            </a:r>
          </a:p>
          <a:p>
            <a:pPr algn="just" defTabSz="274574">
              <a:defRPr sz="3384"/>
            </a:pPr>
            <a:r>
              <a:t>«tejer» o entrelazar dos hilos, filamentos o fibras diversas (naturales, artificiales o sintéticas):  una longitudinal, llamada urdimbre y otra transversal, llamada trama. </a:t>
            </a:r>
          </a:p>
        </p:txBody>
      </p:sp>
      <p:pic>
        <p:nvPicPr>
          <p:cNvPr id="257" name="pasted-image.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6831458" y="2644353"/>
            <a:ext cx="5272923" cy="5418581"/>
          </a:xfrm>
          <a:prstGeom prst="rect">
            <a:avLst/>
          </a:prstGeom>
          <a:ln w="12700">
            <a:miter lim="400000"/>
          </a:ln>
        </p:spPr>
      </p:pic>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p:cNvSpPr>
          <p:nvPr>
            <p:ph type="subTitle" sz="half" idx="1"/>
          </p:nvPr>
        </p:nvSpPr>
        <p:spPr>
          <a:xfrm>
            <a:off x="1143148" y="1792783"/>
            <a:ext cx="7467303" cy="6168034"/>
          </a:xfrm>
          <a:prstGeom prst="rect">
            <a:avLst/>
          </a:prstGeom>
          <a:solidFill>
            <a:srgbClr val="AB1802"/>
          </a:solidFill>
        </p:spPr>
        <p:txBody>
          <a:bodyPr/>
          <a:lstStyle/>
          <a:p>
            <a:pPr defTabSz="479044">
              <a:defRPr sz="3607">
                <a:solidFill>
                  <a:srgbClr val="FFFFFF"/>
                </a:solidFill>
              </a:defRPr>
            </a:pPr>
            <a:endParaRPr/>
          </a:p>
          <a:p>
            <a:pPr defTabSz="479044">
              <a:defRPr sz="3607">
                <a:solidFill>
                  <a:srgbClr val="FFFFFF"/>
                </a:solidFill>
              </a:defRPr>
            </a:pPr>
            <a:r>
              <a:t>“Adelante, la posibilidad de la regeneración de la individualidad, la libertad, la comunidad y la ética de una manera que el mundo nunca ha conocido y una armonía con la naturaleza, de unos con otros y con la inteligencia divina como el mundo nunca lo ha soñado.”</a:t>
            </a:r>
          </a:p>
          <a:p>
            <a:pPr defTabSz="479044">
              <a:defRPr sz="2952">
                <a:solidFill>
                  <a:srgbClr val="FFFFFF"/>
                </a:solidFill>
              </a:defRPr>
            </a:pPr>
            <a:endParaRPr/>
          </a:p>
          <a:p>
            <a:pPr defTabSz="479044">
              <a:defRPr sz="2952">
                <a:solidFill>
                  <a:srgbClr val="FFFFFF"/>
                </a:solidFill>
              </a:defRPr>
            </a:pPr>
            <a:r>
              <a:t>Dee W. Hock, Organización Caórdica</a:t>
            </a:r>
          </a:p>
        </p:txBody>
      </p:sp>
      <p:grpSp>
        <p:nvGrpSpPr>
          <p:cNvPr id="262" name="Group 262"/>
          <p:cNvGrpSpPr/>
          <p:nvPr/>
        </p:nvGrpSpPr>
        <p:grpSpPr>
          <a:xfrm>
            <a:off x="8836273" y="3371850"/>
            <a:ext cx="3616523" cy="4742521"/>
            <a:chOff x="0" y="0"/>
            <a:chExt cx="3616522" cy="4742520"/>
          </a:xfrm>
        </p:grpSpPr>
        <p:pic>
          <p:nvPicPr>
            <p:cNvPr id="261" name="pasted-image.jpg"/>
            <p:cNvPicPr>
              <a:picLocks noChangeAspect="1"/>
            </p:cNvPicPr>
            <p:nvPr/>
          </p:nvPicPr>
          <p:blipFill>
            <a:blip r:embed="rId2">
              <a:extLst/>
            </a:blip>
            <a:stretch>
              <a:fillRect/>
            </a:stretch>
          </p:blipFill>
          <p:spPr>
            <a:xfrm>
              <a:off x="190500" y="203200"/>
              <a:ext cx="3235523" cy="4348821"/>
            </a:xfrm>
            <a:prstGeom prst="rect">
              <a:avLst/>
            </a:prstGeom>
            <a:ln>
              <a:noFill/>
            </a:ln>
            <a:effectLst/>
          </p:spPr>
        </p:pic>
        <p:pic>
          <p:nvPicPr>
            <p:cNvPr id="260" name="Picture 259"/>
            <p:cNvPicPr>
              <a:picLocks/>
            </p:cNvPicPr>
            <p:nvPr/>
          </p:nvPicPr>
          <p:blipFill>
            <a:blip r:embed="rId3">
              <a:extLst/>
            </a:blip>
            <a:stretch>
              <a:fillRect/>
            </a:stretch>
          </p:blipFill>
          <p:spPr>
            <a:xfrm>
              <a:off x="0" y="0"/>
              <a:ext cx="3616523" cy="4742521"/>
            </a:xfrm>
            <a:prstGeom prst="rect">
              <a:avLst/>
            </a:prstGeom>
            <a:effectLst/>
          </p:spPr>
        </p:pic>
      </p:gr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a:spLocks noGrp="1"/>
          </p:cNvSpPr>
          <p:nvPr>
            <p:ph type="title"/>
          </p:nvPr>
        </p:nvSpPr>
        <p:spPr>
          <a:prstGeom prst="rect">
            <a:avLst/>
          </a:prstGeom>
        </p:spPr>
        <p:txBody>
          <a:bodyPr>
            <a:normAutofit fontScale="90000"/>
          </a:bodyPr>
          <a:lstStyle>
            <a:lvl1pPr defTabSz="549148">
              <a:defRPr sz="6768"/>
            </a:lvl1pPr>
          </a:lstStyle>
          <a:p>
            <a:r>
              <a:t>El Derecho, la  Justicia y la política están entretejidos</a:t>
            </a:r>
          </a:p>
        </p:txBody>
      </p:sp>
      <p:sp>
        <p:nvSpPr>
          <p:cNvPr id="265" name="Shape 265"/>
          <p:cNvSpPr>
            <a:spLocks noGrp="1"/>
          </p:cNvSpPr>
          <p:nvPr>
            <p:ph type="body" sz="half" idx="1"/>
          </p:nvPr>
        </p:nvSpPr>
        <p:spPr>
          <a:xfrm>
            <a:off x="1137592" y="3053457"/>
            <a:ext cx="5958434" cy="5653286"/>
          </a:xfrm>
          <a:prstGeom prst="rect">
            <a:avLst/>
          </a:prstGeom>
        </p:spPr>
        <p:txBody>
          <a:bodyPr>
            <a:normAutofit fontScale="92500" lnSpcReduction="10000"/>
          </a:bodyPr>
          <a:lstStyle/>
          <a:p>
            <a:pPr marL="307212" indent="-307212" defTabSz="344677">
              <a:lnSpc>
                <a:spcPct val="100000"/>
              </a:lnSpc>
              <a:spcBef>
                <a:spcPts val="2700"/>
              </a:spcBef>
              <a:buClr>
                <a:srgbClr val="535353"/>
              </a:buClr>
              <a:buChar char="★"/>
              <a:defRPr sz="2714"/>
            </a:pPr>
            <a:r>
              <a:t> Los políticos hacen la Constitución</a:t>
            </a:r>
          </a:p>
          <a:p>
            <a:pPr marL="307212" indent="-307212" defTabSz="344677">
              <a:lnSpc>
                <a:spcPct val="100000"/>
              </a:lnSpc>
              <a:spcBef>
                <a:spcPts val="2700"/>
              </a:spcBef>
              <a:buClr>
                <a:srgbClr val="535353"/>
              </a:buClr>
              <a:buChar char="★"/>
              <a:defRPr sz="2714"/>
            </a:pPr>
            <a:r>
              <a:t> Los políticos hacen las leyes</a:t>
            </a:r>
          </a:p>
          <a:p>
            <a:pPr marL="307212" indent="-307212" defTabSz="344677">
              <a:lnSpc>
                <a:spcPct val="100000"/>
              </a:lnSpc>
              <a:spcBef>
                <a:spcPts val="2700"/>
              </a:spcBef>
              <a:buClr>
                <a:srgbClr val="535353"/>
              </a:buClr>
              <a:buChar char="★"/>
              <a:defRPr sz="2714"/>
            </a:pPr>
            <a:r>
              <a:t> Los políticos hacen los reglamentos</a:t>
            </a:r>
          </a:p>
          <a:p>
            <a:pPr marL="307212" indent="-307212" defTabSz="344677">
              <a:lnSpc>
                <a:spcPct val="100000"/>
              </a:lnSpc>
              <a:spcBef>
                <a:spcPts val="2700"/>
              </a:spcBef>
              <a:buClr>
                <a:srgbClr val="535353"/>
              </a:buClr>
              <a:buChar char="★"/>
              <a:defRPr sz="2714"/>
            </a:pPr>
            <a:r>
              <a:t> Los políticos nombran a los magistrados</a:t>
            </a:r>
          </a:p>
          <a:p>
            <a:pPr marL="307212" indent="-307212" defTabSz="344677">
              <a:lnSpc>
                <a:spcPct val="100000"/>
              </a:lnSpc>
              <a:spcBef>
                <a:spcPts val="2700"/>
              </a:spcBef>
              <a:buClr>
                <a:srgbClr val="535353"/>
              </a:buClr>
              <a:buChar char="★"/>
              <a:defRPr sz="2714"/>
            </a:pPr>
            <a:r>
              <a:t> Los magistrados son políticos con toga</a:t>
            </a:r>
          </a:p>
          <a:p>
            <a:pPr marL="307212" indent="-307212" defTabSz="344677">
              <a:lnSpc>
                <a:spcPct val="100000"/>
              </a:lnSpc>
              <a:spcBef>
                <a:spcPts val="2700"/>
              </a:spcBef>
              <a:buClr>
                <a:srgbClr val="535353"/>
              </a:buClr>
              <a:buChar char="★"/>
              <a:defRPr sz="2714"/>
            </a:pPr>
            <a:r>
              <a:t> Los políticos con toga nombran a los jueces</a:t>
            </a:r>
          </a:p>
          <a:p>
            <a:pPr marL="307212" indent="-307212" defTabSz="344677">
              <a:lnSpc>
                <a:spcPct val="100000"/>
              </a:lnSpc>
              <a:spcBef>
                <a:spcPts val="2700"/>
              </a:spcBef>
              <a:buClr>
                <a:srgbClr val="535353"/>
              </a:buClr>
              <a:buChar char="★"/>
              <a:defRPr sz="2714"/>
            </a:pPr>
            <a:r>
              <a:t> Los jueces son políticos</a:t>
            </a:r>
          </a:p>
        </p:txBody>
      </p:sp>
      <p:pic>
        <p:nvPicPr>
          <p:cNvPr id="266" name="Hermes Baby 2.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38218" y="4540434"/>
            <a:ext cx="4424092" cy="3366458"/>
          </a:xfrm>
          <a:prstGeom prst="rect">
            <a:avLst/>
          </a:prstGeom>
          <a:ln w="12700">
            <a:miter lim="400000"/>
          </a:ln>
        </p:spPr>
      </p:pic>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p:cNvSpPr>
          <p:nvPr>
            <p:ph type="title"/>
          </p:nvPr>
        </p:nvSpPr>
        <p:spPr>
          <a:prstGeom prst="rect">
            <a:avLst/>
          </a:prstGeom>
        </p:spPr>
        <p:txBody>
          <a:bodyPr/>
          <a:lstStyle/>
          <a:p>
            <a:r>
              <a:t>Justicia Caórdica</a:t>
            </a:r>
          </a:p>
        </p:txBody>
      </p:sp>
      <p:sp>
        <p:nvSpPr>
          <p:cNvPr id="269" name="Shape 269"/>
          <p:cNvSpPr>
            <a:spLocks noGrp="1"/>
          </p:cNvSpPr>
          <p:nvPr>
            <p:ph type="body" sz="half" idx="1"/>
          </p:nvPr>
        </p:nvSpPr>
        <p:spPr>
          <a:xfrm>
            <a:off x="5715000" y="2565400"/>
            <a:ext cx="6116440" cy="6299200"/>
          </a:xfrm>
          <a:prstGeom prst="rect">
            <a:avLst/>
          </a:prstGeom>
        </p:spPr>
        <p:txBody>
          <a:bodyPr>
            <a:normAutofit fontScale="92500"/>
          </a:bodyPr>
          <a:lstStyle/>
          <a:p>
            <a:pPr marL="286385" indent="-286385" defTabSz="321310">
              <a:spcBef>
                <a:spcPts val="2500"/>
              </a:spcBef>
              <a:buChar char="★"/>
              <a:defRPr sz="2530"/>
            </a:pPr>
            <a:r>
              <a:t> La burocracia judicial crece en la dirección inversa a la distancia que la separa de la sociedad civil.</a:t>
            </a:r>
          </a:p>
          <a:p>
            <a:pPr marL="286385" indent="-286385" defTabSz="321310">
              <a:spcBef>
                <a:spcPts val="2500"/>
              </a:spcBef>
              <a:buChar char="★"/>
              <a:defRPr sz="2530"/>
            </a:pPr>
            <a:r>
              <a:t> Las ciudadanía busca espontáneamente rutas de solución de conflictos:  pacíficas (mediación) y violentas (linchamientos, ajusticiamientos).</a:t>
            </a:r>
          </a:p>
          <a:p>
            <a:pPr marL="286385" indent="-286385" defTabSz="321310">
              <a:spcBef>
                <a:spcPts val="2500"/>
              </a:spcBef>
              <a:buChar char="★"/>
              <a:defRPr sz="2530"/>
            </a:pPr>
            <a:r>
              <a:t> Somos una sociedad altamente litigiosa y maleducada.</a:t>
            </a:r>
          </a:p>
          <a:p>
            <a:pPr marL="286385" indent="-286385" defTabSz="321310">
              <a:spcBef>
                <a:spcPts val="2500"/>
              </a:spcBef>
              <a:buChar char="★"/>
              <a:defRPr sz="2530"/>
            </a:pPr>
            <a:r>
              <a:t> La realidad conflictiva supera a diario a la burocracia judicial, incapaz de reorganizarse por su verticalismo.</a:t>
            </a:r>
          </a:p>
        </p:txBody>
      </p:sp>
      <p:pic>
        <p:nvPicPr>
          <p:cNvPr id="270" name="IBM Tonka .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6055" y="3858080"/>
            <a:ext cx="4387753" cy="3116302"/>
          </a:xfrm>
          <a:prstGeom prst="rect">
            <a:avLst/>
          </a:prstGeom>
          <a:ln w="12700">
            <a:miter lim="400000"/>
          </a:ln>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Picture Placeholder 130"/>
          <p:cNvPicPr>
            <a:picLocks noGrp="1"/>
          </p:cNvPicPr>
          <p:nvPr>
            <p:ph type="pic" idx="13"/>
          </p:nvPr>
        </p:nvPicPr>
        <p:blipFill>
          <a:blip r:embed="rId2">
            <a:extLst/>
          </a:blip>
          <a:stretch>
            <a:fillRect/>
          </a:stretch>
        </p:blipFill>
        <p:spPr>
          <a:xfrm>
            <a:off x="6654799" y="946150"/>
            <a:ext cx="5461001" cy="7861300"/>
          </a:xfrm>
          <a:prstGeom prst="rect">
            <a:avLst/>
          </a:prstGeom>
          <a:ln w="9525">
            <a:round/>
          </a:ln>
        </p:spPr>
      </p:pic>
      <p:sp>
        <p:nvSpPr>
          <p:cNvPr id="132" name="Shape 132"/>
          <p:cNvSpPr>
            <a:spLocks noGrp="1"/>
          </p:cNvSpPr>
          <p:nvPr>
            <p:ph type="body" sz="half" idx="1"/>
          </p:nvPr>
        </p:nvSpPr>
        <p:spPr>
          <a:xfrm>
            <a:off x="1168896" y="1790700"/>
            <a:ext cx="5035303" cy="6550670"/>
          </a:xfrm>
          <a:prstGeom prst="rect">
            <a:avLst/>
          </a:prstGeom>
        </p:spPr>
        <p:txBody>
          <a:bodyPr/>
          <a:lstStyle/>
          <a:p>
            <a:pPr defTabSz="455675">
              <a:defRPr sz="4212"/>
            </a:pPr>
            <a:endParaRPr/>
          </a:p>
          <a:p>
            <a:pPr defTabSz="455675">
              <a:defRPr sz="4212"/>
            </a:pPr>
            <a:r>
              <a:t>​“Minimizar el daño, de los pocos y de los muchos, para así maximizar la felicidad de todos.” </a:t>
            </a:r>
          </a:p>
          <a:p>
            <a:pPr defTabSz="455675">
              <a:defRPr sz="4212"/>
            </a:pPr>
            <a:r>
              <a:t>Epícuro</a:t>
            </a:r>
          </a:p>
          <a:p>
            <a:pPr defTabSz="455675">
              <a:defRPr sz="4212"/>
            </a:pPr>
            <a:r>
              <a:t>Ética de la reciprocidad</a:t>
            </a:r>
          </a:p>
          <a:p>
            <a:pPr defTabSz="455675">
              <a:defRPr sz="4212"/>
            </a:pPr>
            <a:endParaRP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p:cNvSpPr>
          <p:nvPr>
            <p:ph type="title"/>
          </p:nvPr>
        </p:nvSpPr>
        <p:spPr>
          <a:prstGeom prst="rect">
            <a:avLst/>
          </a:prstGeom>
        </p:spPr>
        <p:txBody>
          <a:bodyPr/>
          <a:lstStyle>
            <a:lvl1pPr>
              <a:defRPr sz="6000"/>
            </a:lvl1pPr>
          </a:lstStyle>
          <a:p>
            <a:r>
              <a:t>NUEVA justicia, nuevo derecho</a:t>
            </a:r>
          </a:p>
        </p:txBody>
      </p:sp>
      <p:sp>
        <p:nvSpPr>
          <p:cNvPr id="273" name="Shape 273"/>
          <p:cNvSpPr>
            <a:spLocks noGrp="1"/>
          </p:cNvSpPr>
          <p:nvPr>
            <p:ph type="body" sz="half" idx="1"/>
          </p:nvPr>
        </p:nvSpPr>
        <p:spPr>
          <a:xfrm>
            <a:off x="4581971" y="2578100"/>
            <a:ext cx="7825929" cy="6299200"/>
          </a:xfrm>
          <a:prstGeom prst="rect">
            <a:avLst/>
          </a:prstGeom>
        </p:spPr>
        <p:txBody>
          <a:bodyPr>
            <a:normAutofit fontScale="92500"/>
          </a:bodyPr>
          <a:lstStyle/>
          <a:p>
            <a:pPr marL="317627" indent="-317627" defTabSz="356362">
              <a:spcBef>
                <a:spcPts val="2800"/>
              </a:spcBef>
              <a:buChar char="★"/>
              <a:defRPr sz="2806"/>
            </a:pPr>
            <a:r>
              <a:t> Cambio radical en la educación: ¿competencia o colaboración?</a:t>
            </a:r>
          </a:p>
          <a:p>
            <a:pPr marL="317627" indent="-317627" defTabSz="356362">
              <a:spcBef>
                <a:spcPts val="2800"/>
              </a:spcBef>
              <a:buChar char="★"/>
              <a:defRPr sz="2806"/>
            </a:pPr>
            <a:r>
              <a:t> Refuerzo permanente de la ética ciudadana</a:t>
            </a:r>
          </a:p>
          <a:p>
            <a:pPr marL="317627" indent="-317627" defTabSz="356362">
              <a:spcBef>
                <a:spcPts val="2800"/>
              </a:spcBef>
              <a:buChar char="★"/>
              <a:defRPr sz="2806"/>
            </a:pPr>
            <a:r>
              <a:t> Nuevo pacto social para la justicia</a:t>
            </a:r>
          </a:p>
          <a:p>
            <a:pPr marL="317627" indent="-317627" defTabSz="356362">
              <a:spcBef>
                <a:spcPts val="2800"/>
              </a:spcBef>
              <a:buChar char="★"/>
              <a:defRPr sz="2806"/>
            </a:pPr>
            <a:r>
              <a:t> Regreso a la “regla de oro”</a:t>
            </a:r>
          </a:p>
          <a:p>
            <a:pPr marL="317627" indent="-317627" defTabSz="356362">
              <a:spcBef>
                <a:spcPts val="2800"/>
              </a:spcBef>
              <a:buChar char="★"/>
              <a:defRPr sz="2806"/>
            </a:pPr>
            <a:r>
              <a:t> Nueva abogacía:  De “tenaces litigantes” a “programadores capaces de solucionar conflictos”.</a:t>
            </a:r>
          </a:p>
          <a:p>
            <a:pPr marL="317627" indent="-317627" defTabSz="356362">
              <a:spcBef>
                <a:spcPts val="2800"/>
              </a:spcBef>
              <a:buChar char="★"/>
              <a:defRPr sz="2806"/>
            </a:pPr>
            <a:r>
              <a:t> De “legisladores politiqueros” a “ingenieros sociales”.</a:t>
            </a:r>
          </a:p>
        </p:txBody>
      </p:sp>
      <p:pic>
        <p:nvPicPr>
          <p:cNvPr id="274" name="Maquina antigua.jpg"/>
          <p:cNvPicPr>
            <a:picLocks noChangeAspect="1"/>
          </p:cNvPicPr>
          <p:nvPr/>
        </p:nvPicPr>
        <p:blipFill>
          <a:blip r:embed="rId2">
            <a:extLst/>
          </a:blip>
          <a:stretch>
            <a:fillRect/>
          </a:stretch>
        </p:blipFill>
        <p:spPr>
          <a:xfrm>
            <a:off x="860088" y="4349884"/>
            <a:ext cx="3208859" cy="2755632"/>
          </a:xfrm>
          <a:prstGeom prst="rect">
            <a:avLst/>
          </a:prstGeom>
          <a:ln w="12700">
            <a:miter lim="400000"/>
          </a:ln>
        </p:spPr>
      </p:pic>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p:cNvSpPr>
          <p:nvPr>
            <p:ph type="title"/>
          </p:nvPr>
        </p:nvSpPr>
        <p:spPr>
          <a:prstGeom prst="rect">
            <a:avLst/>
          </a:prstGeom>
        </p:spPr>
        <p:txBody>
          <a:bodyPr/>
          <a:lstStyle>
            <a:lvl1pPr>
              <a:defRPr sz="5500"/>
            </a:lvl1pPr>
          </a:lstStyle>
          <a:p>
            <a:r>
              <a:t>en el umbral del nuevo derecho</a:t>
            </a:r>
          </a:p>
        </p:txBody>
      </p:sp>
      <p:sp>
        <p:nvSpPr>
          <p:cNvPr id="277" name="Shape 277"/>
          <p:cNvSpPr>
            <a:spLocks noGrp="1"/>
          </p:cNvSpPr>
          <p:nvPr>
            <p:ph type="body" sz="half" idx="1"/>
          </p:nvPr>
        </p:nvSpPr>
        <p:spPr>
          <a:xfrm>
            <a:off x="6477000" y="2565400"/>
            <a:ext cx="5386586" cy="6299200"/>
          </a:xfrm>
          <a:prstGeom prst="rect">
            <a:avLst/>
          </a:prstGeom>
        </p:spPr>
        <p:txBody>
          <a:bodyPr>
            <a:normAutofit fontScale="92500"/>
          </a:bodyPr>
          <a:lstStyle/>
          <a:p>
            <a:pPr marL="249936" indent="-249936" defTabSz="280415">
              <a:spcBef>
                <a:spcPts val="2200"/>
              </a:spcBef>
              <a:buChar char="★"/>
              <a:defRPr sz="2208"/>
            </a:pPr>
            <a:r>
              <a:t> Decenas de miles de normas en la base de datos de nuestro ordenamiento jurídico.</a:t>
            </a:r>
          </a:p>
          <a:p>
            <a:pPr marL="249936" indent="-249936" defTabSz="280415">
              <a:spcBef>
                <a:spcPts val="2200"/>
              </a:spcBef>
              <a:buChar char="★"/>
              <a:defRPr sz="2208"/>
            </a:pPr>
            <a:r>
              <a:t> Estructuras legales obsoletas.</a:t>
            </a:r>
          </a:p>
          <a:p>
            <a:pPr marL="249936" indent="-249936" defTabSz="280415">
              <a:spcBef>
                <a:spcPts val="2200"/>
              </a:spcBef>
              <a:buChar char="★"/>
              <a:defRPr sz="2208"/>
            </a:pPr>
            <a:r>
              <a:t> Organización judicial arcaica, ineficiente y terriblemente deshumanizada.</a:t>
            </a:r>
          </a:p>
          <a:p>
            <a:pPr marL="249936" indent="-249936" defTabSz="280415">
              <a:spcBef>
                <a:spcPts val="2200"/>
              </a:spcBef>
              <a:buChar char="★"/>
              <a:defRPr sz="2208"/>
            </a:pPr>
            <a:r>
              <a:t> 25 “universidades” fabrican miles de licenciados en Derecho, con métodos y programas del siglo XVIII.</a:t>
            </a:r>
          </a:p>
          <a:p>
            <a:pPr marL="249936" indent="-249936" defTabSz="280415">
              <a:spcBef>
                <a:spcPts val="2200"/>
              </a:spcBef>
              <a:buChar char="★"/>
              <a:defRPr sz="2208"/>
            </a:pPr>
            <a:r>
              <a:t> “Un esquizofrénico puede ser juez.”</a:t>
            </a:r>
          </a:p>
          <a:p>
            <a:pPr marL="249936" indent="-249936" defTabSz="280415">
              <a:spcBef>
                <a:spcPts val="2200"/>
              </a:spcBef>
              <a:buChar char="★"/>
              <a:defRPr sz="2208"/>
            </a:pPr>
            <a:r>
              <a:t> Procedimientos añejos “orales” y  “digitalizados.”</a:t>
            </a:r>
          </a:p>
          <a:p>
            <a:pPr marL="249936" indent="-249936" defTabSz="280415">
              <a:spcBef>
                <a:spcPts val="2200"/>
              </a:spcBef>
              <a:buChar char="★"/>
              <a:defRPr sz="2208"/>
            </a:pPr>
            <a:r>
              <a:t> Desperdicio de las nuevas TIC.</a:t>
            </a:r>
          </a:p>
        </p:txBody>
      </p:sp>
      <p:pic>
        <p:nvPicPr>
          <p:cNvPr id="278" name="Maquina y palm 1.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992481" y="3576637"/>
            <a:ext cx="4627439" cy="4606822"/>
          </a:xfrm>
          <a:prstGeom prst="rect">
            <a:avLst/>
          </a:prstGeom>
          <a:ln w="12700">
            <a:miter lim="400000"/>
          </a:ln>
        </p:spPr>
      </p:pic>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p:cNvSpPr>
          <p:nvPr>
            <p:ph type="title"/>
          </p:nvPr>
        </p:nvSpPr>
        <p:spPr>
          <a:prstGeom prst="rect">
            <a:avLst/>
          </a:prstGeom>
        </p:spPr>
        <p:txBody>
          <a:bodyPr/>
          <a:lstStyle>
            <a:lvl1pPr>
              <a:defRPr sz="5500"/>
            </a:lvl1pPr>
          </a:lstStyle>
          <a:p>
            <a:r>
              <a:t>la paradoja de la tecno-justicia</a:t>
            </a:r>
          </a:p>
        </p:txBody>
      </p:sp>
      <p:sp>
        <p:nvSpPr>
          <p:cNvPr id="281" name="Shape 281"/>
          <p:cNvSpPr>
            <a:spLocks noGrp="1"/>
          </p:cNvSpPr>
          <p:nvPr>
            <p:ph type="body" sz="half" idx="1"/>
          </p:nvPr>
        </p:nvSpPr>
        <p:spPr>
          <a:xfrm>
            <a:off x="1231900" y="2603500"/>
            <a:ext cx="5221834" cy="6299200"/>
          </a:xfrm>
          <a:prstGeom prst="rect">
            <a:avLst/>
          </a:prstGeom>
        </p:spPr>
        <p:txBody>
          <a:bodyPr>
            <a:normAutofit fontScale="92500" lnSpcReduction="10000"/>
          </a:bodyPr>
          <a:lstStyle/>
          <a:p>
            <a:pPr marL="369696" indent="-369696" defTabSz="414781">
              <a:lnSpc>
                <a:spcPct val="100000"/>
              </a:lnSpc>
              <a:spcBef>
                <a:spcPts val="3200"/>
              </a:spcBef>
              <a:buChar char="★"/>
              <a:defRPr sz="3266"/>
            </a:pPr>
            <a:r>
              <a:t>Los tribunales están repletos de computadoras y deshumanizados</a:t>
            </a:r>
          </a:p>
          <a:p>
            <a:pPr marL="369696" indent="-369696" defTabSz="414781">
              <a:lnSpc>
                <a:spcPct val="100000"/>
              </a:lnSpc>
              <a:spcBef>
                <a:spcPts val="3200"/>
              </a:spcBef>
              <a:buChar char="★"/>
              <a:defRPr sz="3266"/>
            </a:pPr>
            <a:r>
              <a:t>Las ciber bibliotecas jurídicas están a un toque de pantalla.</a:t>
            </a:r>
          </a:p>
          <a:p>
            <a:pPr marL="369696" indent="-369696" defTabSz="414781">
              <a:lnSpc>
                <a:spcPct val="100000"/>
              </a:lnSpc>
              <a:spcBef>
                <a:spcPts val="3200"/>
              </a:spcBef>
              <a:buChar char="★"/>
              <a:defRPr sz="3266"/>
            </a:pPr>
            <a:r>
              <a:t>Los soportes audiovisuales sustituyeron las actas.</a:t>
            </a:r>
          </a:p>
          <a:p>
            <a:pPr marL="369696" indent="-369696" defTabSz="414781">
              <a:lnSpc>
                <a:spcPct val="100000"/>
              </a:lnSpc>
              <a:spcBef>
                <a:spcPts val="3200"/>
              </a:spcBef>
              <a:buChar char="★"/>
              <a:defRPr sz="3266"/>
            </a:pPr>
            <a:r>
              <a:t>Pero cada día… se cumple menos el principio de justicia pronta y cumplida.</a:t>
            </a:r>
          </a:p>
        </p:txBody>
      </p:sp>
      <p:pic>
        <p:nvPicPr>
          <p:cNvPr id="282" name="Tipos imprente.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7331153" y="3194248"/>
            <a:ext cx="4501775" cy="5371580"/>
          </a:xfrm>
          <a:prstGeom prst="rect">
            <a:avLst/>
          </a:prstGeom>
          <a:ln w="12700">
            <a:miter lim="400000"/>
          </a:ln>
        </p:spPr>
      </p:pic>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p:cNvSpPr>
          <p:nvPr>
            <p:ph type="title"/>
          </p:nvPr>
        </p:nvSpPr>
        <p:spPr>
          <a:prstGeom prst="rect">
            <a:avLst/>
          </a:prstGeom>
        </p:spPr>
        <p:txBody>
          <a:bodyPr/>
          <a:lstStyle/>
          <a:p>
            <a:pPr>
              <a:defRPr sz="6500"/>
            </a:pPr>
            <a:r>
              <a:t>[Inteligencia artificial] </a:t>
            </a:r>
            <a:r>
              <a:rPr>
                <a:latin typeface="Gill Sans SemiBold"/>
                <a:ea typeface="Gill Sans SemiBold"/>
                <a:cs typeface="Gill Sans SemiBold"/>
                <a:sym typeface="Gill Sans SemiBold"/>
              </a:rPr>
              <a:t>jueces robots</a:t>
            </a:r>
          </a:p>
        </p:txBody>
      </p:sp>
      <p:pic>
        <p:nvPicPr>
          <p:cNvPr id="285" name="FullSizeRender 4.jpg"/>
          <p:cNvPicPr>
            <a:picLocks noChangeAspect="1"/>
          </p:cNvPicPr>
          <p:nvPr/>
        </p:nvPicPr>
        <p:blipFill>
          <a:blip r:embed="rId2">
            <a:extLst/>
          </a:blip>
          <a:stretch>
            <a:fillRect/>
          </a:stretch>
        </p:blipFill>
        <p:spPr>
          <a:xfrm>
            <a:off x="7684893" y="2625308"/>
            <a:ext cx="3654814" cy="6740865"/>
          </a:xfrm>
          <a:prstGeom prst="rect">
            <a:avLst/>
          </a:prstGeom>
          <a:ln w="12700">
            <a:miter lim="400000"/>
          </a:ln>
        </p:spPr>
      </p:pic>
      <p:pic>
        <p:nvPicPr>
          <p:cNvPr id="286" name="FullSizeRender 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9833" y="2995575"/>
            <a:ext cx="5623476" cy="5324034"/>
          </a:xfrm>
          <a:prstGeom prst="rect">
            <a:avLst/>
          </a:prstGeom>
          <a:ln w="12700">
            <a:miter lim="400000"/>
          </a:ln>
        </p:spPr>
      </p:pic>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p:cNvSpPr>
          <p:nvPr>
            <p:ph type="title"/>
          </p:nvPr>
        </p:nvSpPr>
        <p:spPr>
          <a:prstGeom prst="rect">
            <a:avLst/>
          </a:prstGeom>
          <a:solidFill>
            <a:srgbClr val="AB1802"/>
          </a:solidFill>
        </p:spPr>
        <p:txBody>
          <a:bodyPr/>
          <a:lstStyle>
            <a:lvl1pPr>
              <a:defRPr sz="3600" cap="none">
                <a:solidFill>
                  <a:srgbClr val="FFFFFF"/>
                </a:solidFill>
                <a:latin typeface="Gill Sans SemiBold"/>
                <a:ea typeface="Gill Sans SemiBold"/>
                <a:cs typeface="Gill Sans SemiBold"/>
                <a:sym typeface="Gill Sans SemiBold"/>
              </a:defRPr>
            </a:lvl1pPr>
          </a:lstStyle>
          <a:p>
            <a:r>
              <a:t>NUEVO PARADIGMA DE LA JUSTICIA Y EL DERECHO</a:t>
            </a:r>
          </a:p>
        </p:txBody>
      </p:sp>
      <p:pic>
        <p:nvPicPr>
          <p:cNvPr id="289" name="TICIUS_ICTIUS.pdf"/>
          <p:cNvPicPr>
            <a:picLocks noChangeAspect="1"/>
          </p:cNvPicPr>
          <p:nvPr/>
        </p:nvPicPr>
        <p:blipFill>
          <a:blip r:embed="rId2">
            <a:extLst/>
          </a:blip>
          <a:stretch>
            <a:fillRect/>
          </a:stretch>
        </p:blipFill>
        <p:spPr>
          <a:xfrm>
            <a:off x="2595841" y="2561651"/>
            <a:ext cx="7813118" cy="7015142"/>
          </a:xfrm>
          <a:prstGeom prst="rect">
            <a:avLst/>
          </a:prstGeom>
          <a:ln w="12700">
            <a:miter lim="400000"/>
          </a:ln>
        </p:spPr>
      </p:pic>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p:cNvSpPr>
          <p:nvPr>
            <p:ph type="body" sz="half" idx="1"/>
          </p:nvPr>
        </p:nvSpPr>
        <p:spPr>
          <a:xfrm>
            <a:off x="605507" y="3149600"/>
            <a:ext cx="6642497" cy="6122244"/>
          </a:xfrm>
          <a:prstGeom prst="rect">
            <a:avLst/>
          </a:prstGeom>
        </p:spPr>
        <p:txBody>
          <a:bodyPr/>
          <a:lstStyle/>
          <a:p>
            <a:pPr marL="302005" indent="-302005" defTabSz="338835">
              <a:lnSpc>
                <a:spcPct val="100000"/>
              </a:lnSpc>
              <a:spcBef>
                <a:spcPts val="2600"/>
              </a:spcBef>
              <a:defRPr sz="2667">
                <a:solidFill>
                  <a:schemeClr val="accent5"/>
                </a:solidFill>
                <a:latin typeface="Gill Sans SemiBold"/>
                <a:ea typeface="Gill Sans SemiBold"/>
                <a:cs typeface="Gill Sans SemiBold"/>
                <a:sym typeface="Gill Sans SemiBold"/>
              </a:defRPr>
            </a:pPr>
            <a:r>
              <a:t>Enseñar el Derecho superando la barrera de Gutenberg.  La memorización de normas pasó de moda, ahora toca pensar.</a:t>
            </a:r>
          </a:p>
          <a:p>
            <a:pPr marL="302005" indent="-302005" defTabSz="338835">
              <a:lnSpc>
                <a:spcPct val="100000"/>
              </a:lnSpc>
              <a:spcBef>
                <a:spcPts val="2600"/>
              </a:spcBef>
              <a:defRPr sz="2667">
                <a:solidFill>
                  <a:schemeClr val="accent5"/>
                </a:solidFill>
                <a:latin typeface="Gill Sans SemiBold"/>
                <a:ea typeface="Gill Sans SemiBold"/>
                <a:cs typeface="Gill Sans SemiBold"/>
                <a:sym typeface="Gill Sans SemiBold"/>
              </a:defRPr>
            </a:pPr>
            <a:r>
              <a:t>¿El Derecho Cuántico? ¡El derecho de la justicia científica!</a:t>
            </a:r>
          </a:p>
          <a:p>
            <a:pPr marL="302005" indent="-302005" defTabSz="338835">
              <a:lnSpc>
                <a:spcPct val="100000"/>
              </a:lnSpc>
              <a:spcBef>
                <a:spcPts val="2600"/>
              </a:spcBef>
              <a:defRPr sz="2667">
                <a:solidFill>
                  <a:schemeClr val="accent5"/>
                </a:solidFill>
                <a:latin typeface="Gill Sans SemiBold"/>
                <a:ea typeface="Gill Sans SemiBold"/>
                <a:cs typeface="Gill Sans SemiBold"/>
                <a:sym typeface="Gill Sans SemiBold"/>
              </a:defRPr>
            </a:pPr>
            <a:r>
              <a:t>Los abogados del siglo XXI ejercitaremos más los “músculos del cerebro” y menos los de los dedos. Mejores pensadores y …buenos mecanógrafos.</a:t>
            </a:r>
          </a:p>
          <a:p>
            <a:pPr marL="302005" indent="-302005" defTabSz="338835">
              <a:lnSpc>
                <a:spcPct val="100000"/>
              </a:lnSpc>
              <a:spcBef>
                <a:spcPts val="2600"/>
              </a:spcBef>
              <a:defRPr sz="2667">
                <a:solidFill>
                  <a:schemeClr val="accent5"/>
                </a:solidFill>
                <a:latin typeface="Gill Sans SemiBold"/>
                <a:ea typeface="Gill Sans SemiBold"/>
                <a:cs typeface="Gill Sans SemiBold"/>
                <a:sym typeface="Gill Sans SemiBold"/>
              </a:defRPr>
            </a:pPr>
            <a:r>
              <a:t>Desarrollar la inteligencia jurídica y sobre todo la inteligencia espiritual.</a:t>
            </a:r>
          </a:p>
        </p:txBody>
      </p:sp>
      <p:sp>
        <p:nvSpPr>
          <p:cNvPr id="292" name="Shape 292"/>
          <p:cNvSpPr>
            <a:spLocks noGrp="1"/>
          </p:cNvSpPr>
          <p:nvPr>
            <p:ph type="title"/>
          </p:nvPr>
        </p:nvSpPr>
        <p:spPr>
          <a:prstGeom prst="rect">
            <a:avLst/>
          </a:prstGeom>
          <a:solidFill>
            <a:srgbClr val="AB1802"/>
          </a:solidFill>
        </p:spPr>
        <p:txBody>
          <a:bodyPr/>
          <a:lstStyle>
            <a:lvl1pPr>
              <a:defRPr sz="3600" cap="none">
                <a:solidFill>
                  <a:srgbClr val="FFFFFF"/>
                </a:solidFill>
                <a:latin typeface="Gill Sans SemiBold"/>
                <a:ea typeface="Gill Sans SemiBold"/>
                <a:cs typeface="Gill Sans SemiBold"/>
                <a:sym typeface="Gill Sans SemiBold"/>
              </a:defRPr>
            </a:lvl1pPr>
          </a:lstStyle>
          <a:p>
            <a:r>
              <a:t>NUEVO PARADIGMA DE LA JUSTICIA Y EL DERECHO</a:t>
            </a:r>
          </a:p>
        </p:txBody>
      </p:sp>
      <p:pic>
        <p:nvPicPr>
          <p:cNvPr id="293" name="FullSizeRender 2.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81877" y="4518373"/>
            <a:ext cx="4706396" cy="4370586"/>
          </a:xfrm>
          <a:prstGeom prst="rect">
            <a:avLst/>
          </a:prstGeom>
          <a:ln w="12700">
            <a:miter lim="400000"/>
          </a:ln>
        </p:spPr>
      </p:pic>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a:spLocks noGrp="1"/>
          </p:cNvSpPr>
          <p:nvPr>
            <p:ph type="subTitle" sz="half" idx="1"/>
          </p:nvPr>
        </p:nvSpPr>
        <p:spPr>
          <a:xfrm>
            <a:off x="5583535" y="1161008"/>
            <a:ext cx="6462267" cy="7651305"/>
          </a:xfrm>
          <a:prstGeom prst="rect">
            <a:avLst/>
          </a:prstGeom>
          <a:solidFill>
            <a:srgbClr val="AB1802"/>
          </a:solidFill>
        </p:spPr>
        <p:txBody>
          <a:bodyPr/>
          <a:lstStyle/>
          <a:p>
            <a:pPr defTabSz="467359">
              <a:defRPr sz="2880">
                <a:solidFill>
                  <a:srgbClr val="FFFFFF"/>
                </a:solidFill>
                <a:latin typeface="Gill Sans SemiBold"/>
                <a:ea typeface="Gill Sans SemiBold"/>
                <a:cs typeface="Gill Sans SemiBold"/>
                <a:sym typeface="Gill Sans SemiBold"/>
              </a:defRPr>
            </a:pPr>
            <a:endParaRPr/>
          </a:p>
          <a:p>
            <a:pPr defTabSz="467359">
              <a:defRPr sz="2880">
                <a:solidFill>
                  <a:srgbClr val="FFFFFF"/>
                </a:solidFill>
                <a:latin typeface="Gill Sans SemiBold"/>
                <a:ea typeface="Gill Sans SemiBold"/>
                <a:cs typeface="Gill Sans SemiBold"/>
                <a:sym typeface="Gill Sans SemiBold"/>
              </a:defRPr>
            </a:pPr>
            <a:r>
              <a:t>“MAS ALLA DE OCURRENCIAS, EL DERECHO ES UN PRODUCTO SOCIAL Y LA SOCIEDAD ES UN CONJUNTO DE CIUDADANOS CON SUS GRANDEZAS Y MISERIAS, SUS FILIAS Y FOBIAS, SUS POSESIONES Y CARENCIAS, SUS SUEÑOS Y FRUSTRACIONES. SON SERES VIVOS QUE FORMAN PARTE DE ESA ENTIDAD GLOBAL QUE ALGUNOS DENOMINAN PANGEA O GAIA” </a:t>
            </a:r>
          </a:p>
          <a:p>
            <a:pPr defTabSz="467359">
              <a:defRPr sz="2880">
                <a:solidFill>
                  <a:srgbClr val="FFFFFF"/>
                </a:solidFill>
                <a:latin typeface="Gill Sans SemiBold"/>
                <a:ea typeface="Gill Sans SemiBold"/>
                <a:cs typeface="Gill Sans SemiBold"/>
                <a:sym typeface="Gill Sans SemiBold"/>
              </a:defRPr>
            </a:pPr>
            <a:endParaRPr/>
          </a:p>
          <a:p>
            <a:pPr defTabSz="467359">
              <a:defRPr sz="2880">
                <a:solidFill>
                  <a:srgbClr val="FFFFFF"/>
                </a:solidFill>
                <a:latin typeface="Gill Sans SemiBold"/>
                <a:ea typeface="Gill Sans SemiBold"/>
                <a:cs typeface="Gill Sans SemiBold"/>
                <a:sym typeface="Gill Sans SemiBold"/>
              </a:defRPr>
            </a:pPr>
            <a:r>
              <a:t>JOSE RAMON CHAVES </a:t>
            </a:r>
          </a:p>
          <a:p>
            <a:pPr defTabSz="467359">
              <a:defRPr sz="2880">
                <a:solidFill>
                  <a:srgbClr val="FFFFFF"/>
                </a:solidFill>
                <a:latin typeface="Gill Sans SemiBold"/>
                <a:ea typeface="Gill Sans SemiBold"/>
                <a:cs typeface="Gill Sans SemiBold"/>
                <a:sym typeface="Gill Sans SemiBold"/>
              </a:defRPr>
            </a:pPr>
            <a:r>
              <a:t>LA MIRADA DE EINSTEN AL UNIVERSO JURIDICO</a:t>
            </a:r>
          </a:p>
        </p:txBody>
      </p:sp>
      <p:pic>
        <p:nvPicPr>
          <p:cNvPr id="296" name="pasted-image.jpg"/>
          <p:cNvPicPr>
            <a:picLocks noChangeAspect="1"/>
          </p:cNvPicPr>
          <p:nvPr/>
        </p:nvPicPr>
        <p:blipFill>
          <a:blip r:embed="rId2">
            <a:extLst/>
          </a:blip>
          <a:stretch>
            <a:fillRect/>
          </a:stretch>
        </p:blipFill>
        <p:spPr>
          <a:xfrm>
            <a:off x="1067444" y="1866900"/>
            <a:ext cx="3751778" cy="6019800"/>
          </a:xfrm>
          <a:prstGeom prst="rect">
            <a:avLst/>
          </a:prstGeom>
          <a:ln w="12700">
            <a:miter lim="400000"/>
          </a:ln>
        </p:spPr>
      </p:pic>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a:spLocks noGrp="1"/>
          </p:cNvSpPr>
          <p:nvPr>
            <p:ph type="body" idx="1"/>
          </p:nvPr>
        </p:nvSpPr>
        <p:spPr>
          <a:xfrm>
            <a:off x="1055191" y="2327076"/>
            <a:ext cx="7901931" cy="6512124"/>
          </a:xfrm>
          <a:prstGeom prst="rect">
            <a:avLst/>
          </a:prstGeom>
          <a:solidFill>
            <a:srgbClr val="AB1802"/>
          </a:solidFill>
        </p:spPr>
        <p:txBody>
          <a:bodyPr>
            <a:normAutofit fontScale="92500"/>
          </a:bodyPr>
          <a:lstStyle/>
          <a:p>
            <a:pPr marL="0" indent="0" algn="ctr" defTabSz="549148">
              <a:lnSpc>
                <a:spcPct val="100000"/>
              </a:lnSpc>
              <a:spcBef>
                <a:spcPts val="0"/>
              </a:spcBef>
              <a:buSzTx/>
              <a:buNone/>
              <a:defRPr sz="3384">
                <a:solidFill>
                  <a:srgbClr val="FFFFFF"/>
                </a:solidFill>
              </a:defRPr>
            </a:pPr>
            <a:r>
              <a:t>El tema de la espiritualidad debe situarse en el contexto de crisis y esperanza que atraviesa la humanidad actualmente. </a:t>
            </a:r>
          </a:p>
          <a:p>
            <a:pPr marL="0" indent="0" algn="just" defTabSz="549148">
              <a:lnSpc>
                <a:spcPct val="100000"/>
              </a:lnSpc>
              <a:spcBef>
                <a:spcPts val="0"/>
              </a:spcBef>
              <a:buSzTx/>
              <a:buNone/>
              <a:defRPr sz="3384">
                <a:solidFill>
                  <a:srgbClr val="FFFFFF"/>
                </a:solidFill>
              </a:defRPr>
            </a:pPr>
            <a:r>
              <a:t>Es en medio de esta crisis que el ser humano se hace las preguntas importantes: </a:t>
            </a:r>
          </a:p>
          <a:p>
            <a:pPr marL="0" indent="0" algn="ctr" defTabSz="549148">
              <a:lnSpc>
                <a:spcPct val="100000"/>
              </a:lnSpc>
              <a:spcBef>
                <a:spcPts val="0"/>
              </a:spcBef>
              <a:buSzTx/>
              <a:buNone/>
              <a:defRPr sz="3384">
                <a:solidFill>
                  <a:srgbClr val="FFFFFF"/>
                </a:solidFill>
              </a:defRPr>
            </a:pPr>
            <a:r>
              <a:t>¿Qué estamos haciendo en el mundo? </a:t>
            </a:r>
          </a:p>
          <a:p>
            <a:pPr marL="0" indent="0" algn="ctr" defTabSz="549148">
              <a:lnSpc>
                <a:spcPct val="100000"/>
              </a:lnSpc>
              <a:spcBef>
                <a:spcPts val="0"/>
              </a:spcBef>
              <a:buSzTx/>
              <a:buNone/>
              <a:defRPr sz="3384">
                <a:solidFill>
                  <a:srgbClr val="FFFFFF"/>
                </a:solidFill>
              </a:defRPr>
            </a:pPr>
            <a:r>
              <a:t>¿Cuál es nuestro lugar en el conjunto de los seres? </a:t>
            </a:r>
          </a:p>
          <a:p>
            <a:pPr marL="0" indent="0" algn="ctr" defTabSz="549148">
              <a:lnSpc>
                <a:spcPct val="100000"/>
              </a:lnSpc>
              <a:spcBef>
                <a:spcPts val="0"/>
              </a:spcBef>
              <a:buSzTx/>
              <a:buNone/>
              <a:defRPr sz="3384">
                <a:solidFill>
                  <a:srgbClr val="FFFFFF"/>
                </a:solidFill>
              </a:defRPr>
            </a:pPr>
            <a:r>
              <a:t>¿Cómo asegurarnos un futuro que sea esperanzador para todos los seres humanos y para nuestra casa común?</a:t>
            </a:r>
          </a:p>
          <a:p>
            <a:pPr marL="0" indent="0" algn="ctr" defTabSz="549148">
              <a:lnSpc>
                <a:spcPct val="100000"/>
              </a:lnSpc>
              <a:spcBef>
                <a:spcPts val="0"/>
              </a:spcBef>
              <a:buSzTx/>
              <a:buNone/>
              <a:defRPr sz="3384">
                <a:solidFill>
                  <a:srgbClr val="FFFFFF"/>
                </a:solidFill>
              </a:defRPr>
            </a:pPr>
            <a:r>
              <a:t> ¿Qué podemos esperar más allá de esta vida?              Leonardo Boff.  </a:t>
            </a:r>
          </a:p>
        </p:txBody>
      </p:sp>
      <p:grpSp>
        <p:nvGrpSpPr>
          <p:cNvPr id="301" name="Group 301"/>
          <p:cNvGrpSpPr/>
          <p:nvPr/>
        </p:nvGrpSpPr>
        <p:grpSpPr>
          <a:xfrm>
            <a:off x="9373264" y="2990893"/>
            <a:ext cx="3302341" cy="4841318"/>
            <a:chOff x="0" y="0"/>
            <a:chExt cx="3302340" cy="4841317"/>
          </a:xfrm>
        </p:grpSpPr>
        <p:pic>
          <p:nvPicPr>
            <p:cNvPr id="300" name="pasted-image.jpg"/>
            <p:cNvPicPr>
              <a:picLocks noChangeAspect="1"/>
            </p:cNvPicPr>
            <p:nvPr/>
          </p:nvPicPr>
          <p:blipFill>
            <a:blip r:embed="rId2">
              <a:extLst/>
            </a:blip>
            <a:srcRect/>
            <a:stretch>
              <a:fillRect/>
            </a:stretch>
          </p:blipFill>
          <p:spPr>
            <a:xfrm>
              <a:off x="88900" y="50800"/>
              <a:ext cx="3124541" cy="4600018"/>
            </a:xfrm>
            <a:prstGeom prst="rect">
              <a:avLst/>
            </a:prstGeom>
            <a:ln>
              <a:noFill/>
            </a:ln>
            <a:effectLst/>
          </p:spPr>
        </p:pic>
        <p:pic>
          <p:nvPicPr>
            <p:cNvPr id="299" name="Picture 298"/>
            <p:cNvPicPr>
              <a:picLocks/>
            </p:cNvPicPr>
            <p:nvPr/>
          </p:nvPicPr>
          <p:blipFill>
            <a:blip r:embed="rId3">
              <a:extLst/>
            </a:blip>
            <a:stretch>
              <a:fillRect/>
            </a:stretch>
          </p:blipFill>
          <p:spPr>
            <a:xfrm>
              <a:off x="-1" y="0"/>
              <a:ext cx="3302342" cy="4841318"/>
            </a:xfrm>
            <a:prstGeom prst="rect">
              <a:avLst/>
            </a:prstGeom>
            <a:effectLst/>
          </p:spPr>
        </p:pic>
      </p:gr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p:cNvSpPr>
          <p:nvPr>
            <p:ph type="body" idx="14"/>
          </p:nvPr>
        </p:nvSpPr>
        <p:spPr>
          <a:xfrm>
            <a:off x="1574800" y="3638549"/>
            <a:ext cx="10464800" cy="4980157"/>
          </a:xfrm>
          <a:prstGeom prst="rect">
            <a:avLst/>
          </a:prstGeom>
          <a:solidFill>
            <a:srgbClr val="AB1802"/>
          </a:solidFill>
        </p:spPr>
        <p:txBody>
          <a:bodyPr/>
          <a:lstStyle/>
          <a:p>
            <a:pPr>
              <a:defRPr sz="6700">
                <a:solidFill>
                  <a:srgbClr val="FFFFFF"/>
                </a:solidFill>
              </a:defRPr>
            </a:pPr>
            <a:endParaRPr dirty="0"/>
          </a:p>
          <a:p>
            <a:pPr>
              <a:defRPr sz="6700">
                <a:solidFill>
                  <a:srgbClr val="FFFFFF"/>
                </a:solidFill>
              </a:defRPr>
            </a:pPr>
            <a:r>
              <a:rPr dirty="0"/>
              <a:t>“Se </a:t>
            </a:r>
            <a:r>
              <a:rPr dirty="0" err="1"/>
              <a:t>aprende</a:t>
            </a:r>
            <a:r>
              <a:rPr dirty="0"/>
              <a:t> </a:t>
            </a:r>
            <a:r>
              <a:rPr dirty="0" err="1"/>
              <a:t>cuando</a:t>
            </a:r>
            <a:r>
              <a:rPr dirty="0"/>
              <a:t> se </a:t>
            </a:r>
            <a:r>
              <a:rPr dirty="0" err="1"/>
              <a:t>está</a:t>
            </a:r>
            <a:r>
              <a:rPr dirty="0"/>
              <a:t> </a:t>
            </a:r>
            <a:br>
              <a:rPr dirty="0"/>
            </a:br>
            <a:r>
              <a:rPr dirty="0" err="1"/>
              <a:t>en</a:t>
            </a:r>
            <a:r>
              <a:rPr dirty="0"/>
              <a:t> </a:t>
            </a:r>
            <a:r>
              <a:rPr dirty="0" err="1"/>
              <a:t>actitud</a:t>
            </a:r>
            <a:r>
              <a:rPr dirty="0"/>
              <a:t> de </a:t>
            </a:r>
            <a:r>
              <a:rPr dirty="0" err="1"/>
              <a:t>aprendizaje</a:t>
            </a:r>
            <a:r>
              <a:rPr dirty="0"/>
              <a:t>”</a:t>
            </a:r>
            <a:br>
              <a:rPr dirty="0"/>
            </a:br>
            <a:r>
              <a:rPr dirty="0"/>
              <a:t>					</a:t>
            </a:r>
            <a:r>
              <a:rPr sz="4500" dirty="0"/>
              <a:t>	Francisco Gutiérrez</a:t>
            </a:r>
          </a:p>
        </p:txBody>
      </p:sp>
      <p:grpSp>
        <p:nvGrpSpPr>
          <p:cNvPr id="306" name="Group 306"/>
          <p:cNvGrpSpPr/>
          <p:nvPr/>
        </p:nvGrpSpPr>
        <p:grpSpPr>
          <a:xfrm>
            <a:off x="1121816" y="1560512"/>
            <a:ext cx="3505201" cy="2997201"/>
            <a:chOff x="0" y="0"/>
            <a:chExt cx="3505200" cy="2997200"/>
          </a:xfrm>
        </p:grpSpPr>
        <p:pic>
          <p:nvPicPr>
            <p:cNvPr id="305" name="pasted-image.jpg"/>
            <p:cNvPicPr>
              <a:picLocks noChangeAspect="1"/>
            </p:cNvPicPr>
            <p:nvPr/>
          </p:nvPicPr>
          <p:blipFill>
            <a:blip r:embed="rId2">
              <a:extLst/>
            </a:blip>
            <a:stretch>
              <a:fillRect/>
            </a:stretch>
          </p:blipFill>
          <p:spPr>
            <a:xfrm>
              <a:off x="190500" y="203200"/>
              <a:ext cx="3124200" cy="2603500"/>
            </a:xfrm>
            <a:prstGeom prst="rect">
              <a:avLst/>
            </a:prstGeom>
            <a:ln>
              <a:noFill/>
            </a:ln>
            <a:effectLst/>
          </p:spPr>
        </p:pic>
        <p:pic>
          <p:nvPicPr>
            <p:cNvPr id="304" name="Picture 303"/>
            <p:cNvPicPr>
              <a:picLocks/>
            </p:cNvPicPr>
            <p:nvPr/>
          </p:nvPicPr>
          <p:blipFill>
            <a:blip r:embed="rId3">
              <a:extLst/>
            </a:blip>
            <a:stretch>
              <a:fillRect/>
            </a:stretch>
          </p:blipFill>
          <p:spPr>
            <a:xfrm>
              <a:off x="0" y="0"/>
              <a:ext cx="3505200" cy="2997200"/>
            </a:xfrm>
            <a:prstGeom prst="rect">
              <a:avLst/>
            </a:prstGeom>
            <a:effectLst/>
          </p:spPr>
        </p:pic>
      </p:gr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hape 308"/>
          <p:cNvSpPr>
            <a:spLocks noGrp="1"/>
          </p:cNvSpPr>
          <p:nvPr>
            <p:ph type="title"/>
          </p:nvPr>
        </p:nvSpPr>
        <p:spPr>
          <a:xfrm>
            <a:off x="584200" y="3257550"/>
            <a:ext cx="12293600" cy="3238500"/>
          </a:xfrm>
          <a:prstGeom prst="rect">
            <a:avLst/>
          </a:prstGeom>
        </p:spPr>
        <p:txBody>
          <a:bodyPr/>
          <a:lstStyle/>
          <a:p>
            <a:pPr>
              <a:defRPr sz="3200">
                <a:solidFill>
                  <a:schemeClr val="accent5">
                    <a:hueOff val="-92222"/>
                    <a:lumOff val="-9871"/>
                  </a:schemeClr>
                </a:solidFill>
                <a:latin typeface="Book Antiqua"/>
                <a:ea typeface="Book Antiqua"/>
                <a:cs typeface="Book Antiqua"/>
                <a:sym typeface="Book Antiqua"/>
              </a:defRPr>
            </a:pPr>
            <a:r>
              <a:t>Mi gratitud </a:t>
            </a:r>
          </a:p>
          <a:p>
            <a:pPr>
              <a:defRPr sz="3200">
                <a:solidFill>
                  <a:schemeClr val="accent5">
                    <a:hueOff val="-92222"/>
                    <a:lumOff val="-9871"/>
                  </a:schemeClr>
                </a:solidFill>
                <a:latin typeface="Book Antiqua"/>
                <a:ea typeface="Book Antiqua"/>
                <a:cs typeface="Book Antiqua"/>
                <a:sym typeface="Book Antiqua"/>
              </a:defRPr>
            </a:pPr>
            <a:r>
              <a:t>a la asobancaria de Colombia </a:t>
            </a:r>
          </a:p>
          <a:p>
            <a:pPr>
              <a:defRPr sz="3200">
                <a:solidFill>
                  <a:schemeClr val="accent5">
                    <a:hueOff val="-92222"/>
                    <a:lumOff val="-9871"/>
                  </a:schemeClr>
                </a:solidFill>
                <a:latin typeface="Book Antiqua"/>
                <a:ea typeface="Book Antiqua"/>
                <a:cs typeface="Book Antiqua"/>
                <a:sym typeface="Book Antiqua"/>
              </a:defRPr>
            </a:pPr>
            <a:r>
              <a:t>Y MI APRECIO AL DR. JOSE MANUEL GOMEZ SARMIENTO.</a:t>
            </a:r>
          </a:p>
          <a:p>
            <a:pPr>
              <a:defRPr sz="3200">
                <a:solidFill>
                  <a:schemeClr val="accent5">
                    <a:hueOff val="-92222"/>
                    <a:lumOff val="-9871"/>
                  </a:schemeClr>
                </a:solidFill>
                <a:latin typeface="Book Antiqua"/>
                <a:ea typeface="Book Antiqua"/>
                <a:cs typeface="Book Antiqua"/>
                <a:sym typeface="Book Antiqua"/>
              </a:defRPr>
            </a:pPr>
            <a:r>
              <a:t>MÁS GRACIAS POR VUESTRA ATENCIÓN.</a:t>
            </a:r>
          </a:p>
          <a:p>
            <a:pPr>
              <a:defRPr sz="3200">
                <a:solidFill>
                  <a:schemeClr val="accent5">
                    <a:hueOff val="-92222"/>
                    <a:lumOff val="-9871"/>
                  </a:schemeClr>
                </a:solidFill>
                <a:latin typeface="Book Antiqua"/>
                <a:ea typeface="Book Antiqua"/>
                <a:cs typeface="Book Antiqua"/>
                <a:sym typeface="Book Antiqua"/>
              </a:defRPr>
            </a:pPr>
            <a:r>
              <a:t>sigo a vuestras órdenes</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Maquina palm 3.jp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xfrm>
            <a:off x="5767507" y="2651139"/>
            <a:ext cx="6801872" cy="5451461"/>
          </a:xfrm>
          <a:prstGeom prst="rect">
            <a:avLst/>
          </a:prstGeom>
        </p:spPr>
      </p:pic>
      <p:sp>
        <p:nvSpPr>
          <p:cNvPr id="135" name="Shape 135"/>
          <p:cNvSpPr>
            <a:spLocks noGrp="1"/>
          </p:cNvSpPr>
          <p:nvPr>
            <p:ph type="title"/>
          </p:nvPr>
        </p:nvSpPr>
        <p:spPr>
          <a:xfrm>
            <a:off x="1295449" y="1798205"/>
            <a:ext cx="4013102" cy="6573144"/>
          </a:xfrm>
          <a:prstGeom prst="rect">
            <a:avLst/>
          </a:prstGeom>
        </p:spPr>
        <p:txBody>
          <a:bodyPr/>
          <a:lstStyle/>
          <a:p>
            <a:pPr defTabSz="426466">
              <a:defRPr sz="5256"/>
            </a:pPr>
            <a:r>
              <a:t> </a:t>
            </a:r>
          </a:p>
          <a:p>
            <a:pPr defTabSz="426466">
              <a:defRPr sz="5256"/>
            </a:pPr>
            <a:r>
              <a:t>“Respeta al otro como a ti mismo”</a:t>
            </a:r>
          </a:p>
          <a:p>
            <a:pPr defTabSz="426466">
              <a:defRPr sz="5256"/>
            </a:pPr>
            <a:endParaRPr/>
          </a:p>
          <a:p>
            <a:pPr defTabSz="426466">
              <a:defRPr sz="3212"/>
            </a:pPr>
            <a:r>
              <a:t>Código de ética universal</a:t>
            </a:r>
          </a:p>
          <a:p>
            <a:pPr defTabSz="426466">
              <a:defRPr sz="3212"/>
            </a:pPr>
            <a:r>
              <a:t>Enno Winkler.</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sz="half" idx="1"/>
          </p:nvPr>
        </p:nvSpPr>
        <p:spPr>
          <a:xfrm>
            <a:off x="6819900" y="1028700"/>
            <a:ext cx="3630762" cy="8014345"/>
          </a:xfrm>
          <a:prstGeom prst="rect">
            <a:avLst/>
          </a:prstGeom>
        </p:spPr>
        <p:txBody>
          <a:bodyPr>
            <a:normAutofit fontScale="92500" lnSpcReduction="10000"/>
          </a:bodyPr>
          <a:lstStyle/>
          <a:p>
            <a:pPr defTabSz="543305">
              <a:defRPr sz="4836"/>
            </a:pPr>
            <a:endParaRPr/>
          </a:p>
          <a:p>
            <a:pPr defTabSz="543305">
              <a:defRPr sz="4836"/>
            </a:pPr>
            <a:r>
              <a:t>“No hagas a otros lo que quisieras que te hagan a ti. Sus gustos pueden no ser los mismos.”</a:t>
            </a:r>
          </a:p>
          <a:p>
            <a:pPr defTabSz="543305">
              <a:defRPr sz="4836"/>
            </a:pPr>
            <a:r>
              <a:t>George Bernard Shaw.</a:t>
            </a:r>
          </a:p>
        </p:txBody>
      </p:sp>
      <p:pic>
        <p:nvPicPr>
          <p:cNvPr id="138" name="pasted-image.jp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xfrm>
            <a:off x="1828800" y="2283147"/>
            <a:ext cx="4206016" cy="6089753"/>
          </a:xfrm>
          <a:prstGeom prst="rect">
            <a:avLst/>
          </a:prstGeom>
          <a:ln w="25400"/>
          <a:effectLst>
            <a:reflection stA="50000" endPos="40000" dir="5400000" sy="-100000" algn="bl" rotWithShape="0"/>
          </a:effec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body" sz="half" idx="1"/>
          </p:nvPr>
        </p:nvSpPr>
        <p:spPr>
          <a:xfrm>
            <a:off x="762000" y="762000"/>
            <a:ext cx="5642224" cy="8216900"/>
          </a:xfrm>
          <a:prstGeom prst="rect">
            <a:avLst/>
          </a:prstGeom>
        </p:spPr>
        <p:txBody>
          <a:bodyPr>
            <a:normAutofit fontScale="92500" lnSpcReduction="10000"/>
          </a:bodyPr>
          <a:lstStyle/>
          <a:p>
            <a:pPr marL="255143" indent="-255143" defTabSz="286258">
              <a:spcBef>
                <a:spcPts val="2200"/>
              </a:spcBef>
              <a:defRPr sz="2254"/>
            </a:pPr>
            <a:endParaRPr/>
          </a:p>
          <a:p>
            <a:pPr marL="255143" indent="-255143" defTabSz="286258">
              <a:spcBef>
                <a:spcPts val="2200"/>
              </a:spcBef>
              <a:defRPr sz="2254"/>
            </a:pPr>
            <a:r>
              <a:t>"También, así como quieren que los hombres les hagan a ustedes, háganles de igual manera a ellos".  Lucas 6:31</a:t>
            </a:r>
          </a:p>
          <a:p>
            <a:pPr marL="255143" indent="-255143" defTabSz="286258">
              <a:spcBef>
                <a:spcPts val="2200"/>
              </a:spcBef>
              <a:defRPr sz="2254"/>
            </a:pPr>
            <a:r>
              <a:t>"Por tanto, todas aquellas cosas que quisierais que los hombres os hagan, obradlas asimismo con ellos: pues ésta es la ley y los profetas". Mateo 7:12</a:t>
            </a:r>
          </a:p>
          <a:p>
            <a:pPr marL="255143" indent="-255143" defTabSz="286258">
              <a:spcBef>
                <a:spcPts val="2200"/>
              </a:spcBef>
              <a:defRPr sz="2254"/>
            </a:pPr>
            <a:r>
              <a:t>"¿Hay algún valor de acuerdo con el cual pueda actuarse a lo largo de la vida?", Confucio respondío: Nunca obres con los demás lo que no quieras que obren contigo".  Analectas de Confucio  15:23</a:t>
            </a:r>
          </a:p>
          <a:p>
            <a:pPr marL="255143" indent="-255143" defTabSz="286258">
              <a:spcBef>
                <a:spcPts val="2200"/>
              </a:spcBef>
              <a:defRPr sz="2254"/>
            </a:pPr>
            <a:r>
              <a:t>"Un estado que no sea agradable o placentero para mí, tampoco lo será para él; y ¿cómo puedo imponer a los demás un estado que no me resulta agradable ni placentero para mí?"   Sanyutta Nikaya V, 353.35-342.2.</a:t>
            </a:r>
          </a:p>
        </p:txBody>
      </p:sp>
      <p:pic>
        <p:nvPicPr>
          <p:cNvPr id="141" name="calamos.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7678553" y="2343967"/>
            <a:ext cx="4495609" cy="6583183"/>
          </a:xfrm>
          <a:prstGeom prst="rect">
            <a:avLst/>
          </a:prstGeom>
          <a:ln w="12700">
            <a:miter lim="400000"/>
          </a:ln>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p:nvPr>
        </p:nvSpPr>
        <p:spPr>
          <a:xfrm>
            <a:off x="1089074" y="3257550"/>
            <a:ext cx="10826652" cy="3238500"/>
          </a:xfrm>
          <a:prstGeom prst="rect">
            <a:avLst/>
          </a:prstGeom>
          <a:solidFill>
            <a:srgbClr val="AB1802"/>
          </a:solidFill>
        </p:spPr>
        <p:txBody>
          <a:bodyPr/>
          <a:lstStyle/>
          <a:p>
            <a:pPr defTabSz="233679">
              <a:defRPr sz="4320">
                <a:solidFill>
                  <a:srgbClr val="FFFFFF"/>
                </a:solidFill>
                <a:latin typeface="Gill Sans SemiBold"/>
                <a:ea typeface="Gill Sans SemiBold"/>
                <a:cs typeface="Gill Sans SemiBold"/>
                <a:sym typeface="Gill Sans SemiBold"/>
              </a:defRPr>
            </a:pPr>
            <a:endParaRPr/>
          </a:p>
          <a:p>
            <a:pPr defTabSz="233679">
              <a:defRPr sz="4320">
                <a:solidFill>
                  <a:srgbClr val="FFFFFF"/>
                </a:solidFill>
                <a:latin typeface="Gill Sans SemiBold"/>
                <a:ea typeface="Gill Sans SemiBold"/>
                <a:cs typeface="Gill Sans SemiBold"/>
                <a:sym typeface="Gill Sans SemiBold"/>
              </a:defRPr>
            </a:pPr>
            <a:r>
              <a:t>La comunicación, </a:t>
            </a:r>
          </a:p>
          <a:p>
            <a:pPr defTabSz="233679">
              <a:defRPr sz="4320">
                <a:solidFill>
                  <a:srgbClr val="FFFFFF"/>
                </a:solidFill>
                <a:latin typeface="Gill Sans SemiBold"/>
                <a:ea typeface="Gill Sans SemiBold"/>
                <a:cs typeface="Gill Sans SemiBold"/>
                <a:sym typeface="Gill Sans SemiBold"/>
              </a:defRPr>
            </a:pPr>
            <a:r>
              <a:t>la tecnología </a:t>
            </a:r>
          </a:p>
          <a:p>
            <a:pPr defTabSz="233679">
              <a:defRPr sz="4320">
                <a:solidFill>
                  <a:srgbClr val="FFFFFF"/>
                </a:solidFill>
                <a:latin typeface="Gill Sans SemiBold"/>
                <a:ea typeface="Gill Sans SemiBold"/>
                <a:cs typeface="Gill Sans SemiBold"/>
                <a:sym typeface="Gill Sans SemiBold"/>
              </a:defRPr>
            </a:pPr>
            <a:r>
              <a:t>y el derecho</a:t>
            </a:r>
          </a:p>
          <a:p>
            <a:pPr defTabSz="233679">
              <a:defRPr sz="4320">
                <a:solidFill>
                  <a:srgbClr val="FFFFFF"/>
                </a:solidFill>
                <a:latin typeface="Gill Sans SemiBold"/>
                <a:ea typeface="Gill Sans SemiBold"/>
                <a:cs typeface="Gill Sans SemiBold"/>
                <a:sym typeface="Gill Sans SemiBold"/>
              </a:defRPr>
            </a:pPr>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subTitle" sz="half" idx="1"/>
          </p:nvPr>
        </p:nvSpPr>
        <p:spPr>
          <a:xfrm>
            <a:off x="1392535" y="1313408"/>
            <a:ext cx="6462267" cy="7651305"/>
          </a:xfrm>
          <a:prstGeom prst="rect">
            <a:avLst/>
          </a:prstGeom>
          <a:solidFill>
            <a:srgbClr val="AB1802"/>
          </a:solidFill>
        </p:spPr>
        <p:txBody>
          <a:bodyPr/>
          <a:lstStyle/>
          <a:p>
            <a:pPr defTabSz="338835">
              <a:defRPr sz="2088">
                <a:solidFill>
                  <a:srgbClr val="FFFFFF"/>
                </a:solidFill>
                <a:latin typeface="Gill Sans SemiBold"/>
                <a:ea typeface="Gill Sans SemiBold"/>
                <a:cs typeface="Gill Sans SemiBold"/>
                <a:sym typeface="Gill Sans SemiBold"/>
              </a:defRPr>
            </a:pPr>
            <a:endParaRPr/>
          </a:p>
          <a:p>
            <a:pPr defTabSz="338835">
              <a:defRPr sz="2088">
                <a:solidFill>
                  <a:srgbClr val="FFFFFF"/>
                </a:solidFill>
                <a:latin typeface="Gill Sans SemiBold"/>
                <a:ea typeface="Gill Sans SemiBold"/>
                <a:cs typeface="Gill Sans SemiBold"/>
                <a:sym typeface="Gill Sans SemiBold"/>
              </a:defRPr>
            </a:pPr>
            <a:r>
              <a:t>“LA VIDA FORENSE IMPONE SUS REGLAS POR QUE TODO PROBLEMA JURIDICO HUNDE SUS RAICES EN LA REALIDAD Y EL ABOGADO TIENE QUE SABER VISUALIZAR EL ASUNTO, COMPRENDER LOS MATICES Y PODER EXPONERLOS CON SOLTURA EN SUS ESCRITOS Y ALEGATOS, EL ABOGADO DEBE ESPECIALIZARSE PERO SIN OLVIDAR FORMARSE EN LAS DISCIPLINAS TRANSVERSALES Y ALEDAÑAS (…)</a:t>
            </a:r>
          </a:p>
          <a:p>
            <a:pPr defTabSz="338835">
              <a:defRPr sz="2088">
                <a:solidFill>
                  <a:srgbClr val="FFFFFF"/>
                </a:solidFill>
                <a:latin typeface="Gill Sans SemiBold"/>
                <a:ea typeface="Gill Sans SemiBold"/>
                <a:cs typeface="Gill Sans SemiBold"/>
                <a:sym typeface="Gill Sans SemiBold"/>
              </a:defRPr>
            </a:pPr>
            <a:r>
              <a:t>VAMOS A VER, EL DERECHO ES EL LATIGO DE DOMESTICAR LOS CONFLICTOS, PERO ESTOS SE DAN DONDE LA VIDA LES DA A ENTENDER, Y CADA VEZ MAS EN TERRENOS TECNIFICADOS, DE TAL MANERA QUE PARA SABER DE QUE SE DISCUTE EN LA EXPLOTACION MINERA HAY QUE SABER DESDE QUIMICA Y EXPLOSIVOS, PASANDO POR EL DERECHO ADMINISTRATIVO ESPECIAL, HASTA INGENIERIA.” </a:t>
            </a:r>
          </a:p>
          <a:p>
            <a:pPr defTabSz="338835">
              <a:defRPr sz="2088">
                <a:solidFill>
                  <a:srgbClr val="FFFFFF"/>
                </a:solidFill>
                <a:latin typeface="Gill Sans SemiBold"/>
                <a:ea typeface="Gill Sans SemiBold"/>
                <a:cs typeface="Gill Sans SemiBold"/>
                <a:sym typeface="Gill Sans SemiBold"/>
              </a:defRPr>
            </a:pPr>
            <a:endParaRPr/>
          </a:p>
          <a:p>
            <a:pPr defTabSz="338835">
              <a:defRPr sz="2088">
                <a:solidFill>
                  <a:srgbClr val="FFFFFF"/>
                </a:solidFill>
                <a:latin typeface="Gill Sans SemiBold"/>
                <a:ea typeface="Gill Sans SemiBold"/>
                <a:cs typeface="Gill Sans SemiBold"/>
                <a:sym typeface="Gill Sans SemiBold"/>
              </a:defRPr>
            </a:pPr>
            <a:r>
              <a:t>JOSE RAMON CHAVES </a:t>
            </a:r>
          </a:p>
          <a:p>
            <a:pPr defTabSz="338835">
              <a:defRPr sz="2088">
                <a:solidFill>
                  <a:srgbClr val="FFFFFF"/>
                </a:solidFill>
                <a:latin typeface="Gill Sans SemiBold"/>
                <a:ea typeface="Gill Sans SemiBold"/>
                <a:cs typeface="Gill Sans SemiBold"/>
                <a:sym typeface="Gill Sans SemiBold"/>
              </a:defRPr>
            </a:pPr>
            <a:r>
              <a:t>LA MIRADA DE EINSTEN AL UNIVERSO JURIDICO</a:t>
            </a:r>
          </a:p>
        </p:txBody>
      </p:sp>
      <p:pic>
        <p:nvPicPr>
          <p:cNvPr id="146" name="pasted-image.jpg"/>
          <p:cNvPicPr>
            <a:picLocks noChangeAspect="1"/>
          </p:cNvPicPr>
          <p:nvPr/>
        </p:nvPicPr>
        <p:blipFill>
          <a:blip r:embed="rId2">
            <a:extLst/>
          </a:blip>
          <a:stretch>
            <a:fillRect/>
          </a:stretch>
        </p:blipFill>
        <p:spPr>
          <a:xfrm>
            <a:off x="8814444" y="1866900"/>
            <a:ext cx="3751778" cy="6019800"/>
          </a:xfrm>
          <a:prstGeom prst="rect">
            <a:avLst/>
          </a:prstGeom>
          <a:ln w="12700">
            <a:miter lim="400000"/>
          </a:ln>
        </p:spPr>
      </p:pic>
    </p:spTree>
  </p:cSld>
  <p:clrMapOvr>
    <a:masterClrMapping/>
  </p:clrMapOvr>
  <p:transition spd="slow"/>
</p:sld>
</file>

<file path=ppt/theme/theme1.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2615</Words>
  <Application>Microsoft Office PowerPoint</Application>
  <PresentationFormat>Personalizado</PresentationFormat>
  <Paragraphs>202</Paragraphs>
  <Slides>49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49</vt:i4>
      </vt:variant>
    </vt:vector>
  </HeadingPairs>
  <TitlesOfParts>
    <vt:vector size="55" baseType="lpstr">
      <vt:lpstr>American Typewriter</vt:lpstr>
      <vt:lpstr>Book Antiqua</vt:lpstr>
      <vt:lpstr>Gill Sans Light</vt:lpstr>
      <vt:lpstr>Gill Sans SemiBold</vt:lpstr>
      <vt:lpstr>Helvetica Neue</vt:lpstr>
      <vt:lpstr>Showroom</vt:lpstr>
      <vt:lpstr>  16 Congreso de Derecho Financiero Entorno jurídico a la Vanguardia Asobancaria Colombia 17 y 18 de agosto de 2017</vt:lpstr>
      <vt:lpstr>Presentación de PowerPoint</vt:lpstr>
      <vt:lpstr>Única norma indispensable</vt:lpstr>
      <vt:lpstr>Presentación de PowerPoint</vt:lpstr>
      <vt:lpstr>  “Respeta al otro como a ti mismo”  Código de ética universal Enno Winkler.</vt:lpstr>
      <vt:lpstr>Presentación de PowerPoint</vt:lpstr>
      <vt:lpstr>Presentación de PowerPoint</vt:lpstr>
      <vt:lpstr> La comunicación,  la tecnología  y el derecho </vt:lpstr>
      <vt:lpstr>Presentación de PowerPoint</vt:lpstr>
      <vt:lpstr>Presentación de PowerPoint</vt:lpstr>
      <vt:lpstr>la escritURA </vt:lpstr>
      <vt:lpstr>la ley  y la escritura</vt:lpstr>
      <vt:lpstr>la ley  y la escritura</vt:lpstr>
      <vt:lpstr>la tinta y la firma</vt:lpstr>
      <vt:lpstr>DE LA PLUMA  DE AVE A LA DE METAL</vt:lpstr>
      <vt:lpstr>Presentación de PowerPoint</vt:lpstr>
      <vt:lpstr>LA PLUMA DE FUENTE</vt:lpstr>
      <vt:lpstr>Lex Duodecim Tabularum,  Primera ley escrita en Roma</vt:lpstr>
      <vt:lpstr>LA IMPRENTA</vt:lpstr>
      <vt:lpstr>la era jurídica guteNberg</vt:lpstr>
      <vt:lpstr>IMPRENTA Y CODIFICACIÓN</vt:lpstr>
      <vt:lpstr>la máquina de escribir</vt:lpstr>
      <vt:lpstr>la máquina de escribir</vt:lpstr>
      <vt:lpstr>la máquina de escribir</vt:lpstr>
      <vt:lpstr>“NADIE PUEDE ALEGAR IGNORANCIA DE LA LEY”</vt:lpstr>
      <vt:lpstr>386 años DEL PRIMER DIARIO OFICIAL</vt:lpstr>
      <vt:lpstr>  21.11. 1969:   Surge la primera red interconectada cuando se crea el primer enlace entre las universidades de UCLA y Stanford por medio de la línea telefónica conmutada</vt:lpstr>
      <vt:lpstr>DE la pc  A la nube (jurÍdica)</vt:lpstr>
      <vt:lpstr>Presentación de PowerPoint</vt:lpstr>
      <vt:lpstr>HERMENEUTICA JURÍDICA</vt:lpstr>
      <vt:lpstr>Presentación de PowerPoint</vt:lpstr>
      <vt:lpstr>argumentación  jurídica</vt:lpstr>
      <vt:lpstr>argumentación jurídica</vt:lpstr>
      <vt:lpstr>PARÁMIDE JURIDICA O TEJIDO POLÍTICO JURÍDICO</vt:lpstr>
      <vt:lpstr>PIRAMIDE DE KELSEN</vt:lpstr>
      <vt:lpstr>Un tejido puede ser el resultado de: «tejer» o entrelazar dos hilos, filamentos o fibras diversas (naturales, artificiales o sintéticas):  una longitudinal, llamada urdimbre y otra transversal, llamada trama. </vt:lpstr>
      <vt:lpstr>Presentación de PowerPoint</vt:lpstr>
      <vt:lpstr>El Derecho, la  Justicia y la política están entretejidos</vt:lpstr>
      <vt:lpstr>Justicia Caórdica</vt:lpstr>
      <vt:lpstr>NUEVA justicia, nuevo derecho</vt:lpstr>
      <vt:lpstr>en el umbral del nuevo derecho</vt:lpstr>
      <vt:lpstr>la paradoja de la tecno-justicia</vt:lpstr>
      <vt:lpstr>[Inteligencia artificial] jueces robots</vt:lpstr>
      <vt:lpstr>NUEVO PARADIGMA DE LA JUSTICIA Y EL DERECHO</vt:lpstr>
      <vt:lpstr>NUEVO PARADIGMA DE LA JUSTICIA Y EL DERECHO</vt:lpstr>
      <vt:lpstr>Presentación de PowerPoint</vt:lpstr>
      <vt:lpstr>Presentación de PowerPoint</vt:lpstr>
      <vt:lpstr>Presentación de PowerPoint</vt:lpstr>
      <vt:lpstr>Mi gratitud  a la asobancaria de Colombia  Y MI APRECIO AL DR. JOSE MANUEL GOMEZ SARMIENTO. MÁS GRACIAS POR VUESTRA ATENCIÓN. sigo a vuestras órdenes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16 Congreso de Derecho Financiero Entorno jurídico a la Vanguardia Asobancaria Colombia 17 y 18 de agosto de 2017</dc:title>
  <cp:lastModifiedBy>Salma Hoyos Villamil</cp:lastModifiedBy>
  <cp:revision>2</cp:revision>
  <dcterms:modified xsi:type="dcterms:W3CDTF">2017-08-18T15:56:50Z</dcterms:modified>
</cp:coreProperties>
</file>